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5"/>
  </p:notesMasterIdLst>
  <p:sldIdLst>
    <p:sldId id="256" r:id="rId2"/>
    <p:sldId id="257" r:id="rId3"/>
    <p:sldId id="260" r:id="rId4"/>
    <p:sldId id="333" r:id="rId5"/>
    <p:sldId id="483" r:id="rId6"/>
    <p:sldId id="562" r:id="rId7"/>
    <p:sldId id="523" r:id="rId8"/>
    <p:sldId id="563" r:id="rId9"/>
    <p:sldId id="564" r:id="rId10"/>
    <p:sldId id="565" r:id="rId11"/>
    <p:sldId id="566" r:id="rId12"/>
    <p:sldId id="528" r:id="rId13"/>
    <p:sldId id="529" r:id="rId14"/>
    <p:sldId id="530" r:id="rId15"/>
    <p:sldId id="531" r:id="rId16"/>
    <p:sldId id="532" r:id="rId17"/>
    <p:sldId id="533" r:id="rId18"/>
    <p:sldId id="534" r:id="rId19"/>
    <p:sldId id="535" r:id="rId20"/>
    <p:sldId id="536" r:id="rId21"/>
    <p:sldId id="537" r:id="rId22"/>
    <p:sldId id="538" r:id="rId23"/>
    <p:sldId id="539" r:id="rId24"/>
    <p:sldId id="543" r:id="rId25"/>
    <p:sldId id="544" r:id="rId26"/>
    <p:sldId id="545" r:id="rId27"/>
    <p:sldId id="546" r:id="rId28"/>
    <p:sldId id="547" r:id="rId29"/>
    <p:sldId id="548" r:id="rId30"/>
    <p:sldId id="549" r:id="rId31"/>
    <p:sldId id="518" r:id="rId32"/>
    <p:sldId id="481" r:id="rId33"/>
    <p:sldId id="482" r:id="rId3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780" y="6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ttman, Barry" userId="bff186cd-6ce8-41ba-8e8c-e85cdef216de" providerId="ADAL" clId="{3BBE709C-90E2-4659-829E-E1636B145ADF}"/>
    <pc:docChg chg="delSld modSld">
      <pc:chgData name="Wittman, Barry" userId="bff186cd-6ce8-41ba-8e8c-e85cdef216de" providerId="ADAL" clId="{3BBE709C-90E2-4659-829E-E1636B145ADF}" dt="2024-10-25T15:14:36.410" v="197" actId="20577"/>
      <pc:docMkLst>
        <pc:docMk/>
      </pc:docMkLst>
      <pc:sldChg chg="modSp modAnim">
        <pc:chgData name="Wittman, Barry" userId="bff186cd-6ce8-41ba-8e8c-e85cdef216de" providerId="ADAL" clId="{3BBE709C-90E2-4659-829E-E1636B145ADF}" dt="2024-10-25T14:19:25.159" v="22" actId="20577"/>
        <pc:sldMkLst>
          <pc:docMk/>
          <pc:sldMk cId="0" sldId="257"/>
        </pc:sldMkLst>
        <pc:spChg chg="mod">
          <ac:chgData name="Wittman, Barry" userId="bff186cd-6ce8-41ba-8e8c-e85cdef216de" providerId="ADAL" clId="{3BBE709C-90E2-4659-829E-E1636B145ADF}" dt="2024-10-25T14:19:25.159" v="22" actId="20577"/>
          <ac:spMkLst>
            <pc:docMk/>
            <pc:sldMk cId="0" sldId="257"/>
            <ac:spMk id="3" creationId="{00000000-0000-0000-0000-000000000000}"/>
          </ac:spMkLst>
        </pc:spChg>
      </pc:sldChg>
      <pc:sldChg chg="modSp">
        <pc:chgData name="Wittman, Barry" userId="bff186cd-6ce8-41ba-8e8c-e85cdef216de" providerId="ADAL" clId="{3BBE709C-90E2-4659-829E-E1636B145ADF}" dt="2024-10-25T15:14:36.410" v="197" actId="20577"/>
        <pc:sldMkLst>
          <pc:docMk/>
          <pc:sldMk cId="323797574" sldId="481"/>
        </pc:sldMkLst>
        <pc:spChg chg="mod">
          <ac:chgData name="Wittman, Barry" userId="bff186cd-6ce8-41ba-8e8c-e85cdef216de" providerId="ADAL" clId="{3BBE709C-90E2-4659-829E-E1636B145ADF}" dt="2024-10-25T15:14:36.410" v="197" actId="20577"/>
          <ac:spMkLst>
            <pc:docMk/>
            <pc:sldMk cId="323797574" sldId="481"/>
            <ac:spMk id="3" creationId="{00000000-0000-0000-0000-000000000000}"/>
          </ac:spMkLst>
        </pc:spChg>
      </pc:sldChg>
      <pc:sldChg chg="modSp modAnim">
        <pc:chgData name="Wittman, Barry" userId="bff186cd-6ce8-41ba-8e8c-e85cdef216de" providerId="ADAL" clId="{3BBE709C-90E2-4659-829E-E1636B145ADF}" dt="2024-10-25T14:23:53.375" v="196" actId="113"/>
        <pc:sldMkLst>
          <pc:docMk/>
          <pc:sldMk cId="2264796914" sldId="482"/>
        </pc:sldMkLst>
        <pc:spChg chg="mod">
          <ac:chgData name="Wittman, Barry" userId="bff186cd-6ce8-41ba-8e8c-e85cdef216de" providerId="ADAL" clId="{3BBE709C-90E2-4659-829E-E1636B145ADF}" dt="2024-10-25T14:23:53.375" v="196" actId="113"/>
          <ac:spMkLst>
            <pc:docMk/>
            <pc:sldMk cId="2264796914" sldId="482"/>
            <ac:spMk id="5" creationId="{00000000-0000-0000-0000-000000000000}"/>
          </ac:spMkLst>
        </pc:spChg>
      </pc:sldChg>
      <pc:sldChg chg="del">
        <pc:chgData name="Wittman, Barry" userId="bff186cd-6ce8-41ba-8e8c-e85cdef216de" providerId="ADAL" clId="{3BBE709C-90E2-4659-829E-E1636B145ADF}" dt="2024-10-25T14:19:48.669" v="23" actId="2696"/>
        <pc:sldMkLst>
          <pc:docMk/>
          <pc:sldMk cId="3632879993" sldId="516"/>
        </pc:sldMkLst>
      </pc:sldChg>
      <pc:sldChg chg="del">
        <pc:chgData name="Wittman, Barry" userId="bff186cd-6ce8-41ba-8e8c-e85cdef216de" providerId="ADAL" clId="{3BBE709C-90E2-4659-829E-E1636B145ADF}" dt="2024-10-25T14:19:48.699" v="24" actId="2696"/>
        <pc:sldMkLst>
          <pc:docMk/>
          <pc:sldMk cId="3024615517" sldId="517"/>
        </pc:sldMkLst>
      </pc:sldChg>
      <pc:sldChg chg="del">
        <pc:chgData name="Wittman, Barry" userId="bff186cd-6ce8-41ba-8e8c-e85cdef216de" providerId="ADAL" clId="{3BBE709C-90E2-4659-829E-E1636B145ADF}" dt="2024-10-25T14:19:48.730" v="25" actId="2696"/>
        <pc:sldMkLst>
          <pc:docMk/>
          <pc:sldMk cId="2055086853" sldId="519"/>
        </pc:sldMkLst>
      </pc:sldChg>
      <pc:sldChg chg="del">
        <pc:chgData name="Wittman, Barry" userId="bff186cd-6ce8-41ba-8e8c-e85cdef216de" providerId="ADAL" clId="{3BBE709C-90E2-4659-829E-E1636B145ADF}" dt="2024-10-25T14:19:48.749" v="26" actId="2696"/>
        <pc:sldMkLst>
          <pc:docMk/>
          <pc:sldMk cId="3749056046" sldId="520"/>
        </pc:sldMkLst>
      </pc:sldChg>
      <pc:sldChg chg="del">
        <pc:chgData name="Wittman, Barry" userId="bff186cd-6ce8-41ba-8e8c-e85cdef216de" providerId="ADAL" clId="{3BBE709C-90E2-4659-829E-E1636B145ADF}" dt="2024-10-25T14:19:48.769" v="27" actId="2696"/>
        <pc:sldMkLst>
          <pc:docMk/>
          <pc:sldMk cId="3423107755" sldId="52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985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 2100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9 - Friday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Full cycle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 graphs with unconnected components can have cycles</a:t>
            </a:r>
          </a:p>
          <a:p>
            <a:r>
              <a:rPr lang="en-US" dirty="0"/>
              <a:t>To be sure that there are no cycles, we need to run the algorithm on every starting node that hasn't been visited yet</a:t>
            </a:r>
          </a:p>
        </p:txBody>
      </p:sp>
    </p:spTree>
    <p:extLst>
      <p:ext uri="{BB962C8B-B14F-4D97-AF65-F5344CB8AC3E}">
        <p14:creationId xmlns:p14="http://schemas.microsoft.com/office/powerpoint/2010/main" val="3782623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there a cycle?</a:t>
            </a:r>
          </a:p>
        </p:txBody>
      </p:sp>
      <p:sp>
        <p:nvSpPr>
          <p:cNvPr id="4" name="Oval 3"/>
          <p:cNvSpPr/>
          <p:nvPr/>
        </p:nvSpPr>
        <p:spPr>
          <a:xfrm>
            <a:off x="2514600" y="3124200"/>
            <a:ext cx="533400" cy="533400"/>
          </a:xfrm>
          <a:prstGeom prst="ellipse">
            <a:avLst/>
          </a:prstGeom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3505200" y="4953000"/>
            <a:ext cx="533400" cy="533400"/>
          </a:xfrm>
          <a:prstGeom prst="ellipse">
            <a:avLst/>
          </a:prstGeom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</a:p>
        </p:txBody>
      </p:sp>
      <p:sp>
        <p:nvSpPr>
          <p:cNvPr id="6" name="Oval 5"/>
          <p:cNvSpPr/>
          <p:nvPr/>
        </p:nvSpPr>
        <p:spPr>
          <a:xfrm>
            <a:off x="4953000" y="2895600"/>
            <a:ext cx="533400" cy="533400"/>
          </a:xfrm>
          <a:prstGeom prst="ellipse">
            <a:avLst/>
          </a:prstGeom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7" name="Oval 6"/>
          <p:cNvSpPr/>
          <p:nvPr/>
        </p:nvSpPr>
        <p:spPr>
          <a:xfrm>
            <a:off x="6400800" y="4495800"/>
            <a:ext cx="533400" cy="533400"/>
          </a:xfrm>
          <a:prstGeom prst="ellipse">
            <a:avLst/>
          </a:prstGeom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</a:t>
            </a:r>
          </a:p>
        </p:txBody>
      </p:sp>
      <p:sp>
        <p:nvSpPr>
          <p:cNvPr id="8" name="Oval 7"/>
          <p:cNvSpPr/>
          <p:nvPr/>
        </p:nvSpPr>
        <p:spPr>
          <a:xfrm>
            <a:off x="5029200" y="6096000"/>
            <a:ext cx="533400" cy="533400"/>
          </a:xfrm>
          <a:prstGeom prst="ellipse">
            <a:avLst/>
          </a:prstGeom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</a:p>
        </p:txBody>
      </p:sp>
      <p:sp>
        <p:nvSpPr>
          <p:cNvPr id="9" name="Oval 8"/>
          <p:cNvSpPr/>
          <p:nvPr/>
        </p:nvSpPr>
        <p:spPr>
          <a:xfrm>
            <a:off x="6858000" y="2362200"/>
            <a:ext cx="533400" cy="533400"/>
          </a:xfrm>
          <a:prstGeom prst="ellipse">
            <a:avLst/>
          </a:prstGeom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0" name="Oval 9"/>
          <p:cNvSpPr/>
          <p:nvPr/>
        </p:nvSpPr>
        <p:spPr>
          <a:xfrm>
            <a:off x="7772400" y="6096000"/>
            <a:ext cx="533400" cy="533400"/>
          </a:xfrm>
          <a:prstGeom prst="ellipse">
            <a:avLst/>
          </a:prstGeom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</a:t>
            </a:r>
          </a:p>
        </p:txBody>
      </p:sp>
      <p:sp>
        <p:nvSpPr>
          <p:cNvPr id="11" name="Oval 10"/>
          <p:cNvSpPr/>
          <p:nvPr/>
        </p:nvSpPr>
        <p:spPr>
          <a:xfrm>
            <a:off x="8991600" y="4191000"/>
            <a:ext cx="533400" cy="533400"/>
          </a:xfrm>
          <a:prstGeom prst="ellipse">
            <a:avLst/>
          </a:prstGeom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</a:p>
        </p:txBody>
      </p:sp>
      <p:sp>
        <p:nvSpPr>
          <p:cNvPr id="12" name="Oval 11"/>
          <p:cNvSpPr/>
          <p:nvPr/>
        </p:nvSpPr>
        <p:spPr>
          <a:xfrm>
            <a:off x="8915400" y="2895600"/>
            <a:ext cx="533400" cy="533400"/>
          </a:xfrm>
          <a:prstGeom prst="ellipse">
            <a:avLst/>
          </a:prstGeom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cxnSp>
        <p:nvCxnSpPr>
          <p:cNvPr id="14" name="Straight Connector 13"/>
          <p:cNvCxnSpPr>
            <a:stCxn id="4" idx="4"/>
            <a:endCxn id="5" idx="1"/>
          </p:cNvCxnSpPr>
          <p:nvPr/>
        </p:nvCxnSpPr>
        <p:spPr>
          <a:xfrm rot="16200000" flipH="1">
            <a:off x="2495551" y="3943350"/>
            <a:ext cx="1373515" cy="802015"/>
          </a:xfrm>
          <a:prstGeom prst="line">
            <a:avLst/>
          </a:prstGeom>
          <a:ln w="38100" cmpd="sng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7"/>
            <a:endCxn id="6" idx="3"/>
          </p:cNvCxnSpPr>
          <p:nvPr/>
        </p:nvCxnSpPr>
        <p:spPr>
          <a:xfrm rot="5400000" flipH="1" flipV="1">
            <a:off x="3655685" y="3655685"/>
            <a:ext cx="1680230" cy="1070630"/>
          </a:xfrm>
          <a:prstGeom prst="line">
            <a:avLst/>
          </a:prstGeom>
          <a:ln w="38100" cmpd="sng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6"/>
            <a:endCxn id="7" idx="2"/>
          </p:cNvCxnSpPr>
          <p:nvPr/>
        </p:nvCxnSpPr>
        <p:spPr>
          <a:xfrm>
            <a:off x="3048000" y="3390900"/>
            <a:ext cx="3352800" cy="1371600"/>
          </a:xfrm>
          <a:prstGeom prst="line">
            <a:avLst/>
          </a:prstGeom>
          <a:ln w="38100" cmpd="sng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0" idx="7"/>
            <a:endCxn id="11" idx="3"/>
          </p:cNvCxnSpPr>
          <p:nvPr/>
        </p:nvCxnSpPr>
        <p:spPr>
          <a:xfrm rot="5400000" flipH="1" flipV="1">
            <a:off x="7884785" y="4989185"/>
            <a:ext cx="1527830" cy="842030"/>
          </a:xfrm>
          <a:prstGeom prst="line">
            <a:avLst/>
          </a:prstGeom>
          <a:ln w="38100" cmpd="sng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7"/>
            <a:endCxn id="9" idx="3"/>
          </p:cNvCxnSpPr>
          <p:nvPr/>
        </p:nvCxnSpPr>
        <p:spPr>
          <a:xfrm rot="5400000" flipH="1" flipV="1">
            <a:off x="4531985" y="3769985"/>
            <a:ext cx="3356630" cy="1451630"/>
          </a:xfrm>
          <a:prstGeom prst="line">
            <a:avLst/>
          </a:prstGeom>
          <a:ln w="38100" cmpd="sng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6" idx="6"/>
            <a:endCxn id="11" idx="1"/>
          </p:cNvCxnSpPr>
          <p:nvPr/>
        </p:nvCxnSpPr>
        <p:spPr>
          <a:xfrm>
            <a:off x="5486401" y="3162301"/>
            <a:ext cx="3583315" cy="1106815"/>
          </a:xfrm>
          <a:prstGeom prst="line">
            <a:avLst/>
          </a:prstGeom>
          <a:ln w="38100" cmpd="sng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0" idx="0"/>
            <a:endCxn id="12" idx="3"/>
          </p:cNvCxnSpPr>
          <p:nvPr/>
        </p:nvCxnSpPr>
        <p:spPr>
          <a:xfrm rot="5400000" flipH="1" flipV="1">
            <a:off x="7143751" y="4246237"/>
            <a:ext cx="2745115" cy="954415"/>
          </a:xfrm>
          <a:prstGeom prst="line">
            <a:avLst/>
          </a:prstGeom>
          <a:ln w="38100" cmpd="sng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2"/>
            <a:endCxn id="8" idx="6"/>
          </p:cNvCxnSpPr>
          <p:nvPr/>
        </p:nvCxnSpPr>
        <p:spPr>
          <a:xfrm rot="10800000" flipV="1">
            <a:off x="5562600" y="3162300"/>
            <a:ext cx="3352800" cy="3200400"/>
          </a:xfrm>
          <a:prstGeom prst="line">
            <a:avLst/>
          </a:prstGeom>
          <a:ln w="38100" cmpd="sng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9" idx="4"/>
            <a:endCxn id="7" idx="7"/>
          </p:cNvCxnSpPr>
          <p:nvPr/>
        </p:nvCxnSpPr>
        <p:spPr>
          <a:xfrm rot="5400000">
            <a:off x="6151237" y="3600451"/>
            <a:ext cx="1678315" cy="268615"/>
          </a:xfrm>
          <a:prstGeom prst="line">
            <a:avLst/>
          </a:prstGeom>
          <a:ln w="38100" cmpd="sng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6934200" y="5638800"/>
            <a:ext cx="533400" cy="533400"/>
          </a:xfrm>
          <a:prstGeom prst="ellipse">
            <a:avLst/>
          </a:prstGeom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</a:t>
            </a:r>
          </a:p>
        </p:txBody>
      </p:sp>
      <p:cxnSp>
        <p:nvCxnSpPr>
          <p:cNvPr id="34" name="Straight Connector 33"/>
          <p:cNvCxnSpPr>
            <a:stCxn id="32" idx="1"/>
            <a:endCxn id="4" idx="5"/>
          </p:cNvCxnSpPr>
          <p:nvPr/>
        </p:nvCxnSpPr>
        <p:spPr>
          <a:xfrm rot="16200000" flipV="1">
            <a:off x="3922385" y="2626985"/>
            <a:ext cx="2137430" cy="4042430"/>
          </a:xfrm>
          <a:prstGeom prst="line">
            <a:avLst/>
          </a:prstGeom>
          <a:ln w="38100" cmpd="sng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8001000" y="1676400"/>
            <a:ext cx="533400" cy="533400"/>
          </a:xfrm>
          <a:prstGeom prst="ellipse">
            <a:avLst/>
          </a:prstGeom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cxnSp>
        <p:nvCxnSpPr>
          <p:cNvPr id="37" name="Straight Connector 36"/>
          <p:cNvCxnSpPr>
            <a:stCxn id="35" idx="5"/>
            <a:endCxn id="12" idx="1"/>
          </p:cNvCxnSpPr>
          <p:nvPr/>
        </p:nvCxnSpPr>
        <p:spPr>
          <a:xfrm rot="16200000" flipH="1">
            <a:off x="8303885" y="2284085"/>
            <a:ext cx="842030" cy="537230"/>
          </a:xfrm>
          <a:prstGeom prst="line">
            <a:avLst/>
          </a:prstGeom>
          <a:ln w="38100" cmpd="sng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9591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Topological Sort</a:t>
            </a:r>
          </a:p>
        </p:txBody>
      </p:sp>
    </p:spTree>
    <p:extLst>
      <p:ext uri="{BB962C8B-B14F-4D97-AF65-F5344CB8AC3E}">
        <p14:creationId xmlns:p14="http://schemas.microsoft.com/office/powerpoint/2010/main" val="3830365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Directed acyclic graph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directed acyclic graph (DAG) is a directed graph without cycles in it</a:t>
            </a:r>
          </a:p>
          <a:p>
            <a:pPr lvl="1"/>
            <a:r>
              <a:rPr lang="en-US" dirty="0"/>
              <a:t>Well, obviously.</a:t>
            </a:r>
          </a:p>
          <a:p>
            <a:r>
              <a:rPr lang="en-US" dirty="0"/>
              <a:t>These can be used to represent dependencies between tasks</a:t>
            </a:r>
          </a:p>
          <a:p>
            <a:r>
              <a:rPr lang="en-US" dirty="0"/>
              <a:t>An edge flows from the task that must be completed first to a task that must come after</a:t>
            </a:r>
          </a:p>
          <a:p>
            <a:r>
              <a:rPr lang="en-US" dirty="0"/>
              <a:t>This is a good model for course sequencing</a:t>
            </a:r>
          </a:p>
          <a:p>
            <a:pPr lvl="1"/>
            <a:r>
              <a:rPr lang="en-US" dirty="0"/>
              <a:t>Especially during advising</a:t>
            </a:r>
          </a:p>
          <a:p>
            <a:r>
              <a:rPr lang="en-US" dirty="0"/>
              <a:t>A cycle in such a graph would mean there was a circular dependency</a:t>
            </a:r>
          </a:p>
          <a:p>
            <a:r>
              <a:rPr lang="en-US" dirty="0"/>
              <a:t>By running topological sort, we discover if a directed graph has a cycle, as a side benefit</a:t>
            </a:r>
          </a:p>
        </p:txBody>
      </p:sp>
    </p:spTree>
    <p:extLst>
      <p:ext uri="{BB962C8B-B14F-4D97-AF65-F5344CB8AC3E}">
        <p14:creationId xmlns:p14="http://schemas.microsoft.com/office/powerpoint/2010/main" val="500528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Topological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topological sort</a:t>
            </a:r>
            <a:r>
              <a:rPr lang="en-US" dirty="0"/>
              <a:t> gives an ordering of the tasks such that all tasks are completed in dependency ordering</a:t>
            </a:r>
          </a:p>
          <a:p>
            <a:r>
              <a:rPr lang="en-US" dirty="0"/>
              <a:t>In other words, no task is attempted before its prerequisite tasks have been done</a:t>
            </a:r>
          </a:p>
          <a:p>
            <a:r>
              <a:rPr lang="en-US" dirty="0"/>
              <a:t>There are usually multiple legal topological sorts for a given DAG</a:t>
            </a:r>
          </a:p>
        </p:txBody>
      </p:sp>
    </p:spTree>
    <p:extLst>
      <p:ext uri="{BB962C8B-B14F-4D97-AF65-F5344CB8AC3E}">
        <p14:creationId xmlns:p14="http://schemas.microsoft.com/office/powerpoint/2010/main" val="2266413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Topological 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9601200" cy="5029200"/>
          </a:xfrm>
        </p:spPr>
        <p:txBody>
          <a:bodyPr>
            <a:normAutofit/>
          </a:bodyPr>
          <a:lstStyle/>
          <a:p>
            <a:r>
              <a:rPr lang="en-US" dirty="0"/>
              <a:t>Give a topological sort for the following DAG: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 F I C G K D J E H</a:t>
            </a:r>
          </a:p>
        </p:txBody>
      </p:sp>
      <p:grpSp>
        <p:nvGrpSpPr>
          <p:cNvPr id="50" name="Group 49"/>
          <p:cNvGrpSpPr/>
          <p:nvPr/>
        </p:nvGrpSpPr>
        <p:grpSpPr>
          <a:xfrm>
            <a:off x="4648200" y="2387226"/>
            <a:ext cx="3340100" cy="3632574"/>
            <a:chOff x="2895600" y="2286000"/>
            <a:chExt cx="3886200" cy="4152900"/>
          </a:xfrm>
        </p:grpSpPr>
        <p:cxnSp>
          <p:nvCxnSpPr>
            <p:cNvPr id="15" name="Straight Arrow Connector 14"/>
            <p:cNvCxnSpPr>
              <a:stCxn id="11" idx="4"/>
              <a:endCxn id="8" idx="0"/>
            </p:cNvCxnSpPr>
            <p:nvPr/>
          </p:nvCxnSpPr>
          <p:spPr>
            <a:xfrm>
              <a:off x="3200400" y="4038600"/>
              <a:ext cx="685800" cy="609600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4" idx="5"/>
              <a:endCxn id="10" idx="1"/>
            </p:cNvCxnSpPr>
            <p:nvPr/>
          </p:nvCxnSpPr>
          <p:spPr>
            <a:xfrm>
              <a:off x="3415926" y="2806326"/>
              <a:ext cx="1156448" cy="1321548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/>
            <p:cNvCxnSpPr>
              <a:stCxn id="8" idx="4"/>
              <a:endCxn id="6" idx="0"/>
            </p:cNvCxnSpPr>
            <p:nvPr/>
          </p:nvCxnSpPr>
          <p:spPr>
            <a:xfrm flipH="1">
              <a:off x="3441700" y="5257800"/>
              <a:ext cx="444500" cy="533400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>
              <a:stCxn id="12" idx="4"/>
              <a:endCxn id="10" idx="0"/>
            </p:cNvCxnSpPr>
            <p:nvPr/>
          </p:nvCxnSpPr>
          <p:spPr>
            <a:xfrm>
              <a:off x="4724400" y="2895600"/>
              <a:ext cx="63500" cy="1143000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2" idx="5"/>
              <a:endCxn id="9" idx="1"/>
            </p:cNvCxnSpPr>
            <p:nvPr/>
          </p:nvCxnSpPr>
          <p:spPr>
            <a:xfrm>
              <a:off x="4939926" y="2806326"/>
              <a:ext cx="1321548" cy="1092948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>
              <a:stCxn id="13" idx="4"/>
              <a:endCxn id="7" idx="0"/>
            </p:cNvCxnSpPr>
            <p:nvPr/>
          </p:nvCxnSpPr>
          <p:spPr>
            <a:xfrm flipH="1">
              <a:off x="5715000" y="2895600"/>
              <a:ext cx="228600" cy="1905000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>
              <a:stCxn id="4" idx="4"/>
              <a:endCxn id="11" idx="0"/>
            </p:cNvCxnSpPr>
            <p:nvPr/>
          </p:nvCxnSpPr>
          <p:spPr>
            <a:xfrm>
              <a:off x="3200400" y="2895600"/>
              <a:ext cx="0" cy="533400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0" idx="4"/>
              <a:endCxn id="5" idx="0"/>
            </p:cNvCxnSpPr>
            <p:nvPr/>
          </p:nvCxnSpPr>
          <p:spPr>
            <a:xfrm>
              <a:off x="4787900" y="4648200"/>
              <a:ext cx="12700" cy="1181100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7" idx="3"/>
              <a:endCxn id="5" idx="7"/>
            </p:cNvCxnSpPr>
            <p:nvPr/>
          </p:nvCxnSpPr>
          <p:spPr>
            <a:xfrm flipH="1">
              <a:off x="5016126" y="5320926"/>
              <a:ext cx="483348" cy="597648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12" idx="5"/>
              <a:endCxn id="7" idx="1"/>
            </p:cNvCxnSpPr>
            <p:nvPr/>
          </p:nvCxnSpPr>
          <p:spPr>
            <a:xfrm>
              <a:off x="4939926" y="2806326"/>
              <a:ext cx="559548" cy="2083548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>
              <a:stCxn id="8" idx="5"/>
              <a:endCxn id="5" idx="1"/>
            </p:cNvCxnSpPr>
            <p:nvPr/>
          </p:nvCxnSpPr>
          <p:spPr>
            <a:xfrm>
              <a:off x="4101726" y="5168526"/>
              <a:ext cx="483348" cy="750048"/>
            </a:xfrm>
            <a:prstGeom prst="straightConnector1">
              <a:avLst/>
            </a:prstGeom>
            <a:ln w="38100"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Oval 3"/>
            <p:cNvSpPr/>
            <p:nvPr/>
          </p:nvSpPr>
          <p:spPr>
            <a:xfrm>
              <a:off x="2895600" y="2286000"/>
              <a:ext cx="609600" cy="6096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A</a:t>
              </a:r>
            </a:p>
          </p:txBody>
        </p:sp>
        <p:sp>
          <p:nvSpPr>
            <p:cNvPr id="5" name="Oval 4"/>
            <p:cNvSpPr/>
            <p:nvPr/>
          </p:nvSpPr>
          <p:spPr>
            <a:xfrm>
              <a:off x="4495800" y="5829300"/>
              <a:ext cx="609600" cy="6096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H</a:t>
              </a:r>
            </a:p>
          </p:txBody>
        </p:sp>
        <p:sp>
          <p:nvSpPr>
            <p:cNvPr id="6" name="Oval 5"/>
            <p:cNvSpPr/>
            <p:nvPr/>
          </p:nvSpPr>
          <p:spPr>
            <a:xfrm>
              <a:off x="3136900" y="5791200"/>
              <a:ext cx="609600" cy="6096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E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5410200" y="4800600"/>
              <a:ext cx="609600" cy="6096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J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3581400" y="4648200"/>
              <a:ext cx="609600" cy="6096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D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6172200" y="3810000"/>
              <a:ext cx="609600" cy="6096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K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4483100" y="4038600"/>
              <a:ext cx="609600" cy="6096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G</a:t>
              </a:r>
            </a:p>
          </p:txBody>
        </p:sp>
        <p:sp>
          <p:nvSpPr>
            <p:cNvPr id="11" name="Oval 10"/>
            <p:cNvSpPr/>
            <p:nvPr/>
          </p:nvSpPr>
          <p:spPr>
            <a:xfrm>
              <a:off x="2895600" y="3429000"/>
              <a:ext cx="609600" cy="6096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C</a:t>
              </a:r>
            </a:p>
          </p:txBody>
        </p:sp>
        <p:sp>
          <p:nvSpPr>
            <p:cNvPr id="12" name="Oval 11"/>
            <p:cNvSpPr/>
            <p:nvPr/>
          </p:nvSpPr>
          <p:spPr>
            <a:xfrm>
              <a:off x="4419600" y="2286000"/>
              <a:ext cx="609600" cy="6096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F</a:t>
              </a:r>
            </a:p>
          </p:txBody>
        </p:sp>
        <p:sp>
          <p:nvSpPr>
            <p:cNvPr id="13" name="Oval 12"/>
            <p:cNvSpPr/>
            <p:nvPr/>
          </p:nvSpPr>
          <p:spPr>
            <a:xfrm>
              <a:off x="5638800" y="2286000"/>
              <a:ext cx="609600" cy="609600"/>
            </a:xfrm>
            <a:prstGeom prst="ellipse">
              <a:avLst/>
            </a:prstGeom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/>
                <a:t>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43257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Topological sort algorithm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Create list </a:t>
            </a:r>
            <a:r>
              <a:rPr lang="en-US" b="1" i="1" dirty="0"/>
              <a:t>L</a:t>
            </a:r>
          </a:p>
          <a:p>
            <a:r>
              <a:rPr lang="en-US" dirty="0"/>
              <a:t>Add all nodes with no incoming edges into set </a:t>
            </a:r>
            <a:r>
              <a:rPr lang="en-US" b="1" i="1" dirty="0"/>
              <a:t>S</a:t>
            </a:r>
          </a:p>
          <a:p>
            <a:r>
              <a:rPr lang="en-US" dirty="0"/>
              <a:t>While </a:t>
            </a:r>
            <a:r>
              <a:rPr lang="en-US" b="1" i="1" dirty="0"/>
              <a:t>S</a:t>
            </a:r>
            <a:r>
              <a:rPr lang="en-US" dirty="0"/>
              <a:t> is not empty</a:t>
            </a:r>
          </a:p>
          <a:p>
            <a:pPr lvl="1"/>
            <a:r>
              <a:rPr lang="en-US" dirty="0"/>
              <a:t>Remove a node </a:t>
            </a:r>
            <a:r>
              <a:rPr lang="en-US" b="1" i="1" dirty="0"/>
              <a:t>u</a:t>
            </a:r>
            <a:r>
              <a:rPr lang="en-US" dirty="0"/>
              <a:t> from </a:t>
            </a:r>
            <a:r>
              <a:rPr lang="en-US" b="1" i="1" dirty="0"/>
              <a:t>S</a:t>
            </a:r>
          </a:p>
          <a:p>
            <a:pPr lvl="1"/>
            <a:r>
              <a:rPr lang="en-US" dirty="0"/>
              <a:t>Add </a:t>
            </a:r>
            <a:r>
              <a:rPr lang="en-US" b="1" i="1" dirty="0"/>
              <a:t>u</a:t>
            </a:r>
            <a:r>
              <a:rPr lang="en-US" dirty="0"/>
              <a:t> to </a:t>
            </a:r>
            <a:r>
              <a:rPr lang="en-US" b="1" i="1" dirty="0"/>
              <a:t>L</a:t>
            </a:r>
          </a:p>
          <a:p>
            <a:pPr lvl="1"/>
            <a:r>
              <a:rPr lang="en-US" dirty="0"/>
              <a:t>For each node </a:t>
            </a:r>
            <a:r>
              <a:rPr lang="en-US" b="1" i="1" dirty="0"/>
              <a:t>v</a:t>
            </a:r>
            <a:r>
              <a:rPr lang="en-US" dirty="0"/>
              <a:t> with an edge </a:t>
            </a:r>
            <a:r>
              <a:rPr lang="en-US" b="1" i="1" dirty="0"/>
              <a:t>e</a:t>
            </a:r>
            <a:r>
              <a:rPr lang="en-US" dirty="0"/>
              <a:t> from </a:t>
            </a:r>
            <a:r>
              <a:rPr lang="en-US" b="1" i="1" dirty="0"/>
              <a:t>u</a:t>
            </a:r>
            <a:r>
              <a:rPr lang="en-US" dirty="0"/>
              <a:t> to </a:t>
            </a:r>
            <a:r>
              <a:rPr lang="en-US" b="1" i="1" dirty="0"/>
              <a:t>v</a:t>
            </a:r>
          </a:p>
          <a:p>
            <a:pPr lvl="2"/>
            <a:r>
              <a:rPr lang="en-US" dirty="0"/>
              <a:t>Remove edge </a:t>
            </a:r>
            <a:r>
              <a:rPr lang="en-US" b="1" i="1" dirty="0"/>
              <a:t>e</a:t>
            </a:r>
            <a:r>
              <a:rPr lang="en-US" dirty="0"/>
              <a:t> from the graph</a:t>
            </a:r>
          </a:p>
          <a:p>
            <a:pPr lvl="2"/>
            <a:r>
              <a:rPr lang="en-US" dirty="0"/>
              <a:t>If </a:t>
            </a:r>
            <a:r>
              <a:rPr lang="en-US" b="1" i="1" dirty="0"/>
              <a:t>v</a:t>
            </a:r>
            <a:r>
              <a:rPr lang="en-US" dirty="0"/>
              <a:t> has no other incoming edges, add </a:t>
            </a:r>
            <a:r>
              <a:rPr lang="en-US" b="1" i="1" dirty="0"/>
              <a:t>v</a:t>
            </a:r>
            <a:r>
              <a:rPr lang="en-US" dirty="0"/>
              <a:t> to </a:t>
            </a:r>
            <a:r>
              <a:rPr lang="en-US" b="1" i="1" dirty="0"/>
              <a:t>S</a:t>
            </a:r>
          </a:p>
          <a:p>
            <a:r>
              <a:rPr lang="en-US" dirty="0"/>
              <a:t>If the graph still has edges</a:t>
            </a:r>
          </a:p>
          <a:p>
            <a:pPr lvl="1"/>
            <a:r>
              <a:rPr lang="en-US" dirty="0"/>
              <a:t>Print "Error!  Graph has a cycle"</a:t>
            </a:r>
          </a:p>
          <a:p>
            <a:r>
              <a:rPr lang="en-US" dirty="0"/>
              <a:t>Otherwise</a:t>
            </a:r>
          </a:p>
          <a:p>
            <a:pPr lvl="1"/>
            <a:r>
              <a:rPr lang="en-US" dirty="0"/>
              <a:t>Return </a:t>
            </a:r>
            <a:r>
              <a:rPr lang="en-US" b="1" i="1" dirty="0"/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149257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Connectivity</a:t>
            </a:r>
          </a:p>
        </p:txBody>
      </p:sp>
    </p:spTree>
    <p:extLst>
      <p:ext uri="{BB962C8B-B14F-4D97-AF65-F5344CB8AC3E}">
        <p14:creationId xmlns:p14="http://schemas.microsoft.com/office/powerpoint/2010/main" val="81080927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Connected graph?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Connected for an undirected graph:</a:t>
            </a:r>
          </a:p>
          <a:p>
            <a:pPr>
              <a:buNone/>
            </a:pPr>
            <a:r>
              <a:rPr lang="en-US" dirty="0"/>
              <a:t>	There is a path from every node to every other node</a:t>
            </a:r>
          </a:p>
          <a:p>
            <a:r>
              <a:rPr lang="en-US" dirty="0"/>
              <a:t>How can we determine if a graph is connected?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62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DFS to the rescue again!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Startup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Set the number of all nodes to 0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Pick an arbitrary node </a:t>
            </a:r>
            <a:r>
              <a:rPr lang="en-US" b="1" i="1" dirty="0"/>
              <a:t>u</a:t>
            </a:r>
            <a:r>
              <a:rPr lang="en-US" dirty="0"/>
              <a:t> and run DFS( </a:t>
            </a:r>
            <a:r>
              <a:rPr lang="en-US" b="1" i="1" dirty="0"/>
              <a:t>u</a:t>
            </a:r>
            <a:r>
              <a:rPr lang="en-US" dirty="0"/>
              <a:t>,</a:t>
            </a:r>
            <a:r>
              <a:rPr lang="en-US" b="1" i="1" dirty="0"/>
              <a:t> </a:t>
            </a:r>
            <a:r>
              <a:rPr lang="en-US" dirty="0"/>
              <a:t>1 )</a:t>
            </a:r>
          </a:p>
          <a:p>
            <a:r>
              <a:rPr lang="en-US" dirty="0"/>
              <a:t>DFS( node </a:t>
            </a:r>
            <a:r>
              <a:rPr lang="en-US" b="1" i="1" dirty="0"/>
              <a:t>v,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b="1" i="1" dirty="0" err="1"/>
              <a:t>i</a:t>
            </a:r>
            <a:r>
              <a:rPr lang="en-US" b="1" i="1" dirty="0"/>
              <a:t> </a:t>
            </a:r>
            <a:r>
              <a:rPr lang="en-US" dirty="0"/>
              <a:t>)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Set number(</a:t>
            </a:r>
            <a:r>
              <a:rPr lang="en-US" b="1" i="1" dirty="0"/>
              <a:t>v</a:t>
            </a:r>
            <a:r>
              <a:rPr lang="en-US" dirty="0"/>
              <a:t>) = </a:t>
            </a:r>
            <a:r>
              <a:rPr lang="en-US" b="1" i="1" dirty="0" err="1"/>
              <a:t>i</a:t>
            </a:r>
            <a:r>
              <a:rPr lang="en-US" dirty="0"/>
              <a:t>++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For each node </a:t>
            </a:r>
            <a:r>
              <a:rPr lang="en-US" b="1" i="1" dirty="0"/>
              <a:t>u</a:t>
            </a:r>
            <a:r>
              <a:rPr lang="en-US" dirty="0"/>
              <a:t> adjacent to </a:t>
            </a:r>
            <a:r>
              <a:rPr lang="en-US" b="1" i="1" dirty="0"/>
              <a:t>v</a:t>
            </a:r>
          </a:p>
          <a:p>
            <a:pPr marL="1225296" lvl="2" indent="-457200">
              <a:buNone/>
            </a:pPr>
            <a:r>
              <a:rPr lang="en-US" dirty="0"/>
              <a:t>	If number(</a:t>
            </a:r>
            <a:r>
              <a:rPr lang="en-US" b="1" i="1" dirty="0"/>
              <a:t>u</a:t>
            </a:r>
            <a:r>
              <a:rPr lang="en-US" dirty="0"/>
              <a:t>) is 0</a:t>
            </a:r>
          </a:p>
          <a:p>
            <a:pPr marL="1490472" lvl="3" indent="-457200">
              <a:buNone/>
            </a:pPr>
            <a:r>
              <a:rPr lang="en-US" dirty="0"/>
              <a:t>	DFS( </a:t>
            </a:r>
            <a:r>
              <a:rPr lang="en-US" b="1" i="1" dirty="0"/>
              <a:t>u</a:t>
            </a:r>
            <a:r>
              <a:rPr lang="en-US" dirty="0"/>
              <a:t>,</a:t>
            </a:r>
            <a:r>
              <a:rPr lang="en-US" b="1" i="1" dirty="0"/>
              <a:t> </a:t>
            </a:r>
            <a:r>
              <a:rPr lang="en-US" b="1" i="1" dirty="0" err="1"/>
              <a:t>i</a:t>
            </a:r>
            <a:r>
              <a:rPr lang="en-US" b="1" i="1" dirty="0"/>
              <a:t> </a:t>
            </a:r>
            <a:r>
              <a:rPr lang="en-US" dirty="0"/>
              <a:t>)</a:t>
            </a:r>
          </a:p>
          <a:p>
            <a:r>
              <a:rPr lang="en-US" dirty="0"/>
              <a:t>If any node has a number of 0, the graph is not connected</a:t>
            </a:r>
          </a:p>
        </p:txBody>
      </p:sp>
    </p:spTree>
    <p:extLst>
      <p:ext uri="{BB962C8B-B14F-4D97-AF65-F5344CB8AC3E}">
        <p14:creationId xmlns:p14="http://schemas.microsoft.com/office/powerpoint/2010/main" val="1508999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Graph representations</a:t>
            </a:r>
          </a:p>
          <a:p>
            <a:pPr lvl="1"/>
            <a:r>
              <a:rPr lang="en-US" dirty="0"/>
              <a:t>Adjacency matrix</a:t>
            </a:r>
          </a:p>
          <a:p>
            <a:pPr lvl="1"/>
            <a:r>
              <a:rPr lang="en-US" dirty="0"/>
              <a:t>Adjacency lists</a:t>
            </a:r>
          </a:p>
          <a:p>
            <a:r>
              <a:rPr lang="en-US" dirty="0"/>
              <a:t>Depth-first search</a:t>
            </a:r>
          </a:p>
          <a:p>
            <a:r>
              <a:rPr lang="en-US" dirty="0"/>
              <a:t>Breadth-first search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Connected?</a:t>
            </a:r>
          </a:p>
        </p:txBody>
      </p:sp>
      <p:sp>
        <p:nvSpPr>
          <p:cNvPr id="4" name="Oval 3"/>
          <p:cNvSpPr/>
          <p:nvPr/>
        </p:nvSpPr>
        <p:spPr>
          <a:xfrm>
            <a:off x="2514600" y="3124200"/>
            <a:ext cx="533400" cy="533400"/>
          </a:xfrm>
          <a:prstGeom prst="ellipse">
            <a:avLst/>
          </a:prstGeom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3505200" y="4953000"/>
            <a:ext cx="533400" cy="533400"/>
          </a:xfrm>
          <a:prstGeom prst="ellipse">
            <a:avLst/>
          </a:prstGeom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</a:t>
            </a:r>
          </a:p>
        </p:txBody>
      </p:sp>
      <p:sp>
        <p:nvSpPr>
          <p:cNvPr id="6" name="Oval 5"/>
          <p:cNvSpPr/>
          <p:nvPr/>
        </p:nvSpPr>
        <p:spPr>
          <a:xfrm>
            <a:off x="4953000" y="2895600"/>
            <a:ext cx="533400" cy="533400"/>
          </a:xfrm>
          <a:prstGeom prst="ellipse">
            <a:avLst/>
          </a:prstGeom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7" name="Oval 6"/>
          <p:cNvSpPr/>
          <p:nvPr/>
        </p:nvSpPr>
        <p:spPr>
          <a:xfrm>
            <a:off x="5905500" y="4177343"/>
            <a:ext cx="533400" cy="533400"/>
          </a:xfrm>
          <a:prstGeom prst="ellipse">
            <a:avLst/>
          </a:prstGeom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I</a:t>
            </a:r>
          </a:p>
        </p:txBody>
      </p:sp>
      <p:sp>
        <p:nvSpPr>
          <p:cNvPr id="8" name="Oval 7"/>
          <p:cNvSpPr/>
          <p:nvPr/>
        </p:nvSpPr>
        <p:spPr>
          <a:xfrm>
            <a:off x="5029200" y="6096000"/>
            <a:ext cx="533400" cy="533400"/>
          </a:xfrm>
          <a:prstGeom prst="ellipse">
            <a:avLst/>
          </a:prstGeom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</a:t>
            </a:r>
          </a:p>
        </p:txBody>
      </p:sp>
      <p:sp>
        <p:nvSpPr>
          <p:cNvPr id="9" name="Oval 8"/>
          <p:cNvSpPr/>
          <p:nvPr/>
        </p:nvSpPr>
        <p:spPr>
          <a:xfrm>
            <a:off x="6400800" y="2173615"/>
            <a:ext cx="533400" cy="533400"/>
          </a:xfrm>
          <a:prstGeom prst="ellipse">
            <a:avLst/>
          </a:prstGeom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</a:t>
            </a:r>
          </a:p>
        </p:txBody>
      </p:sp>
      <p:sp>
        <p:nvSpPr>
          <p:cNvPr id="10" name="Oval 9"/>
          <p:cNvSpPr/>
          <p:nvPr/>
        </p:nvSpPr>
        <p:spPr>
          <a:xfrm>
            <a:off x="7772400" y="6096000"/>
            <a:ext cx="533400" cy="533400"/>
          </a:xfrm>
          <a:prstGeom prst="ellipse">
            <a:avLst/>
          </a:prstGeom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</a:t>
            </a:r>
          </a:p>
        </p:txBody>
      </p:sp>
      <p:sp>
        <p:nvSpPr>
          <p:cNvPr id="11" name="Oval 10"/>
          <p:cNvSpPr/>
          <p:nvPr/>
        </p:nvSpPr>
        <p:spPr>
          <a:xfrm>
            <a:off x="8991600" y="4191000"/>
            <a:ext cx="533400" cy="533400"/>
          </a:xfrm>
          <a:prstGeom prst="ellipse">
            <a:avLst/>
          </a:prstGeom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</a:t>
            </a:r>
          </a:p>
        </p:txBody>
      </p:sp>
      <p:sp>
        <p:nvSpPr>
          <p:cNvPr id="12" name="Oval 11"/>
          <p:cNvSpPr/>
          <p:nvPr/>
        </p:nvSpPr>
        <p:spPr>
          <a:xfrm>
            <a:off x="9258300" y="3009900"/>
            <a:ext cx="533400" cy="533400"/>
          </a:xfrm>
          <a:prstGeom prst="ellipse">
            <a:avLst/>
          </a:prstGeom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J</a:t>
            </a:r>
          </a:p>
        </p:txBody>
      </p:sp>
      <p:cxnSp>
        <p:nvCxnSpPr>
          <p:cNvPr id="14" name="Straight Connector 13"/>
          <p:cNvCxnSpPr>
            <a:stCxn id="4" idx="4"/>
            <a:endCxn id="5" idx="1"/>
          </p:cNvCxnSpPr>
          <p:nvPr/>
        </p:nvCxnSpPr>
        <p:spPr>
          <a:xfrm rot="16200000" flipH="1">
            <a:off x="2495551" y="3943350"/>
            <a:ext cx="1373515" cy="802015"/>
          </a:xfrm>
          <a:prstGeom prst="line">
            <a:avLst/>
          </a:prstGeom>
          <a:ln w="38100" cmpd="sng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5" idx="7"/>
            <a:endCxn id="6" idx="3"/>
          </p:cNvCxnSpPr>
          <p:nvPr/>
        </p:nvCxnSpPr>
        <p:spPr>
          <a:xfrm rot="5400000" flipH="1" flipV="1">
            <a:off x="3655685" y="3655685"/>
            <a:ext cx="1680230" cy="1070630"/>
          </a:xfrm>
          <a:prstGeom prst="line">
            <a:avLst/>
          </a:prstGeom>
          <a:ln w="38100" cmpd="sng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6"/>
            <a:endCxn id="7" idx="2"/>
          </p:cNvCxnSpPr>
          <p:nvPr/>
        </p:nvCxnSpPr>
        <p:spPr>
          <a:xfrm>
            <a:off x="3048000" y="3390901"/>
            <a:ext cx="2857500" cy="1053143"/>
          </a:xfrm>
          <a:prstGeom prst="line">
            <a:avLst/>
          </a:prstGeom>
          <a:ln w="38100" cmpd="sng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0" idx="7"/>
            <a:endCxn id="11" idx="3"/>
          </p:cNvCxnSpPr>
          <p:nvPr/>
        </p:nvCxnSpPr>
        <p:spPr>
          <a:xfrm rot="5400000" flipH="1" flipV="1">
            <a:off x="7884785" y="4989185"/>
            <a:ext cx="1527830" cy="842030"/>
          </a:xfrm>
          <a:prstGeom prst="line">
            <a:avLst/>
          </a:prstGeom>
          <a:ln w="38100" cmpd="sng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8" idx="7"/>
            <a:endCxn id="33" idx="3"/>
          </p:cNvCxnSpPr>
          <p:nvPr/>
        </p:nvCxnSpPr>
        <p:spPr>
          <a:xfrm flipV="1">
            <a:off x="5484485" y="2207885"/>
            <a:ext cx="3610630" cy="3966230"/>
          </a:xfrm>
          <a:prstGeom prst="line">
            <a:avLst/>
          </a:prstGeom>
          <a:ln w="38100" cmpd="sng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6" idx="6"/>
            <a:endCxn id="9" idx="2"/>
          </p:cNvCxnSpPr>
          <p:nvPr/>
        </p:nvCxnSpPr>
        <p:spPr>
          <a:xfrm flipV="1">
            <a:off x="5486400" y="2440316"/>
            <a:ext cx="914400" cy="721985"/>
          </a:xfrm>
          <a:prstGeom prst="line">
            <a:avLst/>
          </a:prstGeom>
          <a:ln w="38100" cmpd="sng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0" idx="0"/>
            <a:endCxn id="12" idx="3"/>
          </p:cNvCxnSpPr>
          <p:nvPr/>
        </p:nvCxnSpPr>
        <p:spPr>
          <a:xfrm flipV="1">
            <a:off x="8039101" y="3465186"/>
            <a:ext cx="1297315" cy="2630815"/>
          </a:xfrm>
          <a:prstGeom prst="line">
            <a:avLst/>
          </a:prstGeom>
          <a:ln w="38100" cmpd="sng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1" idx="2"/>
            <a:endCxn id="8" idx="6"/>
          </p:cNvCxnSpPr>
          <p:nvPr/>
        </p:nvCxnSpPr>
        <p:spPr>
          <a:xfrm flipH="1">
            <a:off x="5562600" y="4457700"/>
            <a:ext cx="3429000" cy="1905000"/>
          </a:xfrm>
          <a:prstGeom prst="line">
            <a:avLst/>
          </a:prstGeom>
          <a:ln w="38100" cmpd="sng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9" idx="7"/>
            <a:endCxn id="35" idx="2"/>
          </p:cNvCxnSpPr>
          <p:nvPr/>
        </p:nvCxnSpPr>
        <p:spPr>
          <a:xfrm flipV="1">
            <a:off x="6856086" y="2021216"/>
            <a:ext cx="805845" cy="230515"/>
          </a:xfrm>
          <a:prstGeom prst="line">
            <a:avLst/>
          </a:prstGeom>
          <a:ln w="38100" cmpd="sng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6888792" y="5907415"/>
            <a:ext cx="533400" cy="533400"/>
          </a:xfrm>
          <a:prstGeom prst="ellipse">
            <a:avLst/>
          </a:prstGeom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</a:p>
        </p:txBody>
      </p:sp>
      <p:cxnSp>
        <p:nvCxnSpPr>
          <p:cNvPr id="34" name="Straight Connector 33"/>
          <p:cNvCxnSpPr>
            <a:stCxn id="32" idx="1"/>
            <a:endCxn id="4" idx="5"/>
          </p:cNvCxnSpPr>
          <p:nvPr/>
        </p:nvCxnSpPr>
        <p:spPr>
          <a:xfrm flipH="1" flipV="1">
            <a:off x="2969885" y="3579486"/>
            <a:ext cx="3997022" cy="2406045"/>
          </a:xfrm>
          <a:prstGeom prst="line">
            <a:avLst/>
          </a:prstGeom>
          <a:ln w="38100" cmpd="sng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7661930" y="1754515"/>
            <a:ext cx="533400" cy="533400"/>
          </a:xfrm>
          <a:prstGeom prst="ellipse">
            <a:avLst/>
          </a:prstGeom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</a:t>
            </a:r>
          </a:p>
        </p:txBody>
      </p:sp>
      <p:cxnSp>
        <p:nvCxnSpPr>
          <p:cNvPr id="37" name="Straight Connector 36"/>
          <p:cNvCxnSpPr>
            <a:stCxn id="29" idx="6"/>
            <a:endCxn id="12" idx="1"/>
          </p:cNvCxnSpPr>
          <p:nvPr/>
        </p:nvCxnSpPr>
        <p:spPr>
          <a:xfrm flipV="1">
            <a:off x="5905501" y="3088016"/>
            <a:ext cx="3430915" cy="721985"/>
          </a:xfrm>
          <a:prstGeom prst="line">
            <a:avLst/>
          </a:prstGeom>
          <a:ln w="38100" cmpd="sng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7" name="Oval 26"/>
          <p:cNvSpPr/>
          <p:nvPr/>
        </p:nvSpPr>
        <p:spPr>
          <a:xfrm>
            <a:off x="4497716" y="5183515"/>
            <a:ext cx="533400" cy="533400"/>
          </a:xfrm>
          <a:prstGeom prst="ellipse">
            <a:avLst/>
          </a:prstGeom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</a:t>
            </a:r>
          </a:p>
        </p:txBody>
      </p:sp>
      <p:sp>
        <p:nvSpPr>
          <p:cNvPr id="29" name="Oval 28"/>
          <p:cNvSpPr/>
          <p:nvPr/>
        </p:nvSpPr>
        <p:spPr>
          <a:xfrm>
            <a:off x="5372100" y="3543300"/>
            <a:ext cx="533400" cy="533400"/>
          </a:xfrm>
          <a:prstGeom prst="ellipse">
            <a:avLst/>
          </a:prstGeom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F</a:t>
            </a:r>
          </a:p>
        </p:txBody>
      </p:sp>
      <p:sp>
        <p:nvSpPr>
          <p:cNvPr id="31" name="Oval 30"/>
          <p:cNvSpPr/>
          <p:nvPr/>
        </p:nvSpPr>
        <p:spPr>
          <a:xfrm>
            <a:off x="7620000" y="4190043"/>
            <a:ext cx="533400" cy="533400"/>
          </a:xfrm>
          <a:prstGeom prst="ellipse">
            <a:avLst/>
          </a:prstGeom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K</a:t>
            </a:r>
          </a:p>
        </p:txBody>
      </p:sp>
      <p:sp>
        <p:nvSpPr>
          <p:cNvPr id="33" name="Oval 32"/>
          <p:cNvSpPr/>
          <p:nvPr/>
        </p:nvSpPr>
        <p:spPr>
          <a:xfrm>
            <a:off x="9017000" y="1752600"/>
            <a:ext cx="533400" cy="533400"/>
          </a:xfrm>
          <a:prstGeom prst="ellipse">
            <a:avLst/>
          </a:prstGeom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G</a:t>
            </a:r>
          </a:p>
        </p:txBody>
      </p:sp>
      <p:cxnSp>
        <p:nvCxnSpPr>
          <p:cNvPr id="36" name="Straight Connector 35"/>
          <p:cNvCxnSpPr>
            <a:stCxn id="29" idx="7"/>
            <a:endCxn id="33" idx="2"/>
          </p:cNvCxnSpPr>
          <p:nvPr/>
        </p:nvCxnSpPr>
        <p:spPr>
          <a:xfrm flipV="1">
            <a:off x="5827386" y="2019301"/>
            <a:ext cx="3189615" cy="1602115"/>
          </a:xfrm>
          <a:prstGeom prst="line">
            <a:avLst/>
          </a:prstGeom>
          <a:ln w="38100" cmpd="sng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31" idx="0"/>
            <a:endCxn id="33" idx="4"/>
          </p:cNvCxnSpPr>
          <p:nvPr/>
        </p:nvCxnSpPr>
        <p:spPr>
          <a:xfrm flipV="1">
            <a:off x="7886700" y="2286001"/>
            <a:ext cx="1397000" cy="1904043"/>
          </a:xfrm>
          <a:prstGeom prst="line">
            <a:avLst/>
          </a:prstGeom>
          <a:ln w="38100" cmpd="sng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27" idx="6"/>
            <a:endCxn id="31" idx="2"/>
          </p:cNvCxnSpPr>
          <p:nvPr/>
        </p:nvCxnSpPr>
        <p:spPr>
          <a:xfrm flipV="1">
            <a:off x="5031116" y="4456743"/>
            <a:ext cx="2588884" cy="993472"/>
          </a:xfrm>
          <a:prstGeom prst="line">
            <a:avLst/>
          </a:prstGeom>
          <a:ln w="38100" cmpd="sng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29" idx="3"/>
            <a:endCxn id="27" idx="0"/>
          </p:cNvCxnSpPr>
          <p:nvPr/>
        </p:nvCxnSpPr>
        <p:spPr>
          <a:xfrm flipH="1">
            <a:off x="4764417" y="3998585"/>
            <a:ext cx="685799" cy="1184930"/>
          </a:xfrm>
          <a:prstGeom prst="line">
            <a:avLst/>
          </a:prstGeom>
          <a:ln w="38100" cmpd="sng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90785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Connected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Connected components are the parts of the graph that are connected to each other</a:t>
            </a:r>
          </a:p>
          <a:p>
            <a:r>
              <a:rPr lang="en-US" dirty="0"/>
              <a:t>In a connected graph, the whole graph forms a connected component</a:t>
            </a:r>
          </a:p>
          <a:p>
            <a:r>
              <a:rPr lang="en-US" dirty="0"/>
              <a:t>In a graph that is not entirely connected, how do we find connected components?</a:t>
            </a:r>
          </a:p>
          <a:p>
            <a:r>
              <a:rPr lang="en-US" b="1" dirty="0"/>
              <a:t>DFS again!</a:t>
            </a:r>
          </a:p>
          <a:p>
            <a:pPr lvl="1"/>
            <a:r>
              <a:rPr lang="en-US" dirty="0"/>
              <a:t>We run DFS on every unmarked node and mark all nodes with a number count</a:t>
            </a:r>
          </a:p>
          <a:p>
            <a:pPr lvl="1"/>
            <a:r>
              <a:rPr lang="en-US" dirty="0"/>
              <a:t>Each time DFS completes, we increment count and start DFS on the next unmarked node</a:t>
            </a:r>
          </a:p>
          <a:p>
            <a:pPr lvl="1"/>
            <a:r>
              <a:rPr lang="en-US" dirty="0"/>
              <a:t>All nodes with the same value are in a connected component</a:t>
            </a:r>
          </a:p>
        </p:txBody>
      </p:sp>
    </p:spTree>
    <p:extLst>
      <p:ext uri="{BB962C8B-B14F-4D97-AF65-F5344CB8AC3E}">
        <p14:creationId xmlns:p14="http://schemas.microsoft.com/office/powerpoint/2010/main" val="2198630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Directed connectivity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Weakly connected directed graph:</a:t>
            </a:r>
          </a:p>
          <a:p>
            <a:pPr>
              <a:buNone/>
            </a:pPr>
            <a:r>
              <a:rPr lang="en-US" dirty="0"/>
              <a:t>	If the graph is connected when you make all the edges undirected</a:t>
            </a:r>
          </a:p>
          <a:p>
            <a:r>
              <a:rPr lang="en-US" b="1" dirty="0"/>
              <a:t>Strongly connected directed graph:</a:t>
            </a:r>
          </a:p>
          <a:p>
            <a:pPr>
              <a:buNone/>
            </a:pPr>
            <a:r>
              <a:rPr lang="en-US" dirty="0"/>
              <a:t>	If for every pair of nodes, there is a path between them in both directions</a:t>
            </a:r>
          </a:p>
        </p:txBody>
      </p:sp>
    </p:spTree>
    <p:extLst>
      <p:ext uri="{BB962C8B-B14F-4D97-AF65-F5344CB8AC3E}">
        <p14:creationId xmlns:p14="http://schemas.microsoft.com/office/powerpoint/2010/main" val="381363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of strong connectivity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Components of a directed graph can be </a:t>
            </a:r>
            <a:r>
              <a:rPr lang="en-US" b="1" dirty="0"/>
              <a:t>strongly connected</a:t>
            </a:r>
          </a:p>
          <a:p>
            <a:r>
              <a:rPr lang="en-US" dirty="0"/>
              <a:t>A strongly connected component is a </a:t>
            </a:r>
            <a:r>
              <a:rPr lang="en-US" dirty="0" err="1"/>
              <a:t>subgraph</a:t>
            </a:r>
            <a:r>
              <a:rPr lang="en-US" dirty="0"/>
              <a:t> such that all its nodes are strongly connected</a:t>
            </a:r>
          </a:p>
          <a:p>
            <a:r>
              <a:rPr lang="en-US" dirty="0"/>
              <a:t>To find strongly connected components, we can use a special DFS</a:t>
            </a:r>
          </a:p>
          <a:p>
            <a:r>
              <a:rPr lang="en-US" dirty="0"/>
              <a:t>It includes the notion of a predecessor node, which is the lowest numbered node in the DFS that can reach a particular node</a:t>
            </a:r>
          </a:p>
          <a:p>
            <a:r>
              <a:rPr lang="en-US" dirty="0"/>
              <a:t>There's an algorithm for it, but it's more complicated than we want to get into</a:t>
            </a:r>
          </a:p>
        </p:txBody>
      </p:sp>
    </p:spTree>
    <p:extLst>
      <p:ext uri="{BB962C8B-B14F-4D97-AF65-F5344CB8AC3E}">
        <p14:creationId xmlns:p14="http://schemas.microsoft.com/office/powerpoint/2010/main" val="283526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Spanning Tree</a:t>
            </a:r>
          </a:p>
        </p:txBody>
      </p:sp>
    </p:spTree>
    <p:extLst>
      <p:ext uri="{BB962C8B-B14F-4D97-AF65-F5344CB8AC3E}">
        <p14:creationId xmlns:p14="http://schemas.microsoft.com/office/powerpoint/2010/main" val="823843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if…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airline has to stop running direct flights between some cities</a:t>
            </a:r>
          </a:p>
          <a:p>
            <a:r>
              <a:rPr lang="en-US" dirty="0"/>
              <a:t>But, it still wants to be able to reach all the cities that it can now</a:t>
            </a:r>
          </a:p>
          <a:p>
            <a:r>
              <a:rPr lang="en-US" dirty="0"/>
              <a:t>What’s the set of flights with the lowest total cost that will keep all cities connected?</a:t>
            </a:r>
          </a:p>
          <a:p>
            <a:r>
              <a:rPr lang="en-US" dirty="0"/>
              <a:t>Essentially, what’s the lowest cost tree that keeps the graph connected?</a:t>
            </a:r>
          </a:p>
        </p:txBody>
      </p:sp>
    </p:spTree>
    <p:extLst>
      <p:ext uri="{BB962C8B-B14F-4D97-AF65-F5344CB8AC3E}">
        <p14:creationId xmlns:p14="http://schemas.microsoft.com/office/powerpoint/2010/main" val="1732433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Minimum spanning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tree is called the </a:t>
            </a:r>
            <a:r>
              <a:rPr lang="en-US" b="1" dirty="0"/>
              <a:t>minimum spanning tree</a:t>
            </a:r>
            <a:r>
              <a:rPr lang="en-US" dirty="0"/>
              <a:t> or MST</a:t>
            </a:r>
          </a:p>
          <a:p>
            <a:r>
              <a:rPr lang="en-US" dirty="0"/>
              <a:t>It has countless applications in graph problems</a:t>
            </a:r>
          </a:p>
          <a:p>
            <a:r>
              <a:rPr lang="en-US" dirty="0"/>
              <a:t>How do we find such a thing?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93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Prim's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en-US" dirty="0"/>
              <a:t>Start with two sets, </a:t>
            </a:r>
            <a:r>
              <a:rPr lang="en-US" b="1" i="1" dirty="0"/>
              <a:t>S</a:t>
            </a:r>
            <a:r>
              <a:rPr lang="en-US" dirty="0"/>
              <a:t> and </a:t>
            </a:r>
            <a:r>
              <a:rPr lang="en-US" b="1" i="1" dirty="0"/>
              <a:t>V</a:t>
            </a:r>
            <a:r>
              <a:rPr lang="en-US" dirty="0"/>
              <a:t>:</a:t>
            </a:r>
          </a:p>
          <a:p>
            <a:pPr lvl="1"/>
            <a:r>
              <a:rPr lang="en-US" b="1" i="1" dirty="0"/>
              <a:t>S</a:t>
            </a:r>
            <a:r>
              <a:rPr lang="en-US" dirty="0"/>
              <a:t> has the starting node in it</a:t>
            </a:r>
          </a:p>
          <a:p>
            <a:pPr lvl="1"/>
            <a:r>
              <a:rPr lang="en-US" b="1" i="1" dirty="0"/>
              <a:t>V</a:t>
            </a:r>
            <a:r>
              <a:rPr lang="en-US" dirty="0"/>
              <a:t> has everything else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Find the node </a:t>
            </a:r>
            <a:r>
              <a:rPr lang="en-US" b="1" i="1" dirty="0"/>
              <a:t>u</a:t>
            </a:r>
            <a:r>
              <a:rPr lang="en-US" dirty="0"/>
              <a:t> in </a:t>
            </a:r>
            <a:r>
              <a:rPr lang="en-US" b="1" i="1" dirty="0"/>
              <a:t>V</a:t>
            </a:r>
            <a:r>
              <a:rPr lang="en-US" dirty="0"/>
              <a:t> that is closest to any node in </a:t>
            </a:r>
            <a:r>
              <a:rPr lang="en-US" b="1" i="1" dirty="0"/>
              <a:t>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Put the edge to </a:t>
            </a:r>
            <a:r>
              <a:rPr lang="en-US" b="1" i="1" dirty="0"/>
              <a:t>u</a:t>
            </a:r>
            <a:r>
              <a:rPr lang="en-US" dirty="0"/>
              <a:t> into the MST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Move </a:t>
            </a:r>
            <a:r>
              <a:rPr lang="en-US" b="1" i="1" dirty="0"/>
              <a:t>u</a:t>
            </a:r>
            <a:r>
              <a:rPr lang="en-US" dirty="0"/>
              <a:t> from </a:t>
            </a:r>
            <a:r>
              <a:rPr lang="en-US" b="1" i="1" dirty="0"/>
              <a:t>V</a:t>
            </a:r>
            <a:r>
              <a:rPr lang="en-US" dirty="0"/>
              <a:t> to </a:t>
            </a:r>
            <a:r>
              <a:rPr lang="en-US" b="1" i="1" dirty="0"/>
              <a:t>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/>
              <a:t>If </a:t>
            </a:r>
            <a:r>
              <a:rPr lang="en-US" b="1" i="1" dirty="0"/>
              <a:t>V</a:t>
            </a:r>
            <a:r>
              <a:rPr lang="en-US" dirty="0"/>
              <a:t> is not empty, go back to Step 2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450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Straight Connector 12"/>
          <p:cNvCxnSpPr>
            <a:stCxn id="4" idx="6"/>
            <a:endCxn id="6" idx="2"/>
          </p:cNvCxnSpPr>
          <p:nvPr/>
        </p:nvCxnSpPr>
        <p:spPr>
          <a:xfrm>
            <a:off x="3962400" y="2362200"/>
            <a:ext cx="2057400" cy="914400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4"/>
            <a:endCxn id="10" idx="0"/>
          </p:cNvCxnSpPr>
          <p:nvPr/>
        </p:nvCxnSpPr>
        <p:spPr>
          <a:xfrm rot="5400000">
            <a:off x="2247900" y="4000500"/>
            <a:ext cx="2743200" cy="76200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10" idx="6"/>
            <a:endCxn id="11" idx="3"/>
          </p:cNvCxnSpPr>
          <p:nvPr/>
        </p:nvCxnSpPr>
        <p:spPr>
          <a:xfrm flipV="1">
            <a:off x="3886200" y="4635126"/>
            <a:ext cx="1079874" cy="1079874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1" idx="1"/>
            <a:endCxn id="4" idx="5"/>
          </p:cNvCxnSpPr>
          <p:nvPr/>
        </p:nvCxnSpPr>
        <p:spPr>
          <a:xfrm rot="16200000" flipV="1">
            <a:off x="3606426" y="2844426"/>
            <a:ext cx="1626348" cy="1092948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1" idx="7"/>
            <a:endCxn id="6" idx="3"/>
          </p:cNvCxnSpPr>
          <p:nvPr/>
        </p:nvCxnSpPr>
        <p:spPr>
          <a:xfrm rot="5400000" flipH="1" flipV="1">
            <a:off x="5397126" y="3492126"/>
            <a:ext cx="711948" cy="711948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1" idx="5"/>
            <a:endCxn id="7" idx="1"/>
          </p:cNvCxnSpPr>
          <p:nvPr/>
        </p:nvCxnSpPr>
        <p:spPr>
          <a:xfrm rot="16200000" flipH="1">
            <a:off x="5244726" y="4787526"/>
            <a:ext cx="940548" cy="635748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7" idx="0"/>
            <a:endCxn id="6" idx="4"/>
          </p:cNvCxnSpPr>
          <p:nvPr/>
        </p:nvCxnSpPr>
        <p:spPr>
          <a:xfrm rot="5400000" flipH="1" flipV="1">
            <a:off x="5334000" y="4495800"/>
            <a:ext cx="1905000" cy="76200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7" idx="7"/>
            <a:endCxn id="8" idx="3"/>
          </p:cNvCxnSpPr>
          <p:nvPr/>
        </p:nvCxnSpPr>
        <p:spPr>
          <a:xfrm rot="5400000" flipH="1" flipV="1">
            <a:off x="6692526" y="4406526"/>
            <a:ext cx="940548" cy="1397748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8" idx="2"/>
            <a:endCxn id="6" idx="5"/>
          </p:cNvCxnSpPr>
          <p:nvPr/>
        </p:nvCxnSpPr>
        <p:spPr>
          <a:xfrm rot="10800000">
            <a:off x="6540126" y="3492126"/>
            <a:ext cx="1232274" cy="927474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8" idx="7"/>
            <a:endCxn id="9" idx="4"/>
          </p:cNvCxnSpPr>
          <p:nvPr/>
        </p:nvCxnSpPr>
        <p:spPr>
          <a:xfrm rot="5400000" flipH="1" flipV="1">
            <a:off x="7873626" y="3238500"/>
            <a:ext cx="1384674" cy="546474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stCxn id="6" idx="6"/>
            <a:endCxn id="9" idx="2"/>
          </p:cNvCxnSpPr>
          <p:nvPr/>
        </p:nvCxnSpPr>
        <p:spPr>
          <a:xfrm flipV="1">
            <a:off x="6629400" y="2514600"/>
            <a:ext cx="1905000" cy="762000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4" idx="7"/>
            <a:endCxn id="9" idx="1"/>
          </p:cNvCxnSpPr>
          <p:nvPr/>
        </p:nvCxnSpPr>
        <p:spPr>
          <a:xfrm rot="16200000" flipH="1">
            <a:off x="6172200" y="-152400"/>
            <a:ext cx="152400" cy="4750548"/>
          </a:xfrm>
          <a:prstGeom prst="line">
            <a:avLst/>
          </a:prstGeom>
          <a:ln w="38100" cmpd="sng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MST Example</a:t>
            </a:r>
          </a:p>
        </p:txBody>
      </p:sp>
      <p:sp>
        <p:nvSpPr>
          <p:cNvPr id="4" name="Oval 3"/>
          <p:cNvSpPr/>
          <p:nvPr/>
        </p:nvSpPr>
        <p:spPr>
          <a:xfrm>
            <a:off x="3352800" y="2057400"/>
            <a:ext cx="609600" cy="609600"/>
          </a:xfrm>
          <a:prstGeom prst="ellipse">
            <a:avLst/>
          </a:prstGeom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</a:t>
            </a:r>
          </a:p>
        </p:txBody>
      </p:sp>
      <p:sp>
        <p:nvSpPr>
          <p:cNvPr id="6" name="Oval 5"/>
          <p:cNvSpPr/>
          <p:nvPr/>
        </p:nvSpPr>
        <p:spPr>
          <a:xfrm>
            <a:off x="6019800" y="2971800"/>
            <a:ext cx="609600" cy="609600"/>
          </a:xfrm>
          <a:prstGeom prst="ellipse">
            <a:avLst/>
          </a:prstGeom>
          <a:ln w="38100" cmpd="sng"/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</a:t>
            </a:r>
          </a:p>
        </p:txBody>
      </p:sp>
      <p:sp>
        <p:nvSpPr>
          <p:cNvPr id="7" name="Oval 6"/>
          <p:cNvSpPr/>
          <p:nvPr/>
        </p:nvSpPr>
        <p:spPr>
          <a:xfrm>
            <a:off x="5943600" y="5486400"/>
            <a:ext cx="609600" cy="609600"/>
          </a:xfrm>
          <a:prstGeom prst="ellipse">
            <a:avLst/>
          </a:prstGeom>
          <a:ln w="38100" cmpd="sng"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G</a:t>
            </a:r>
          </a:p>
        </p:txBody>
      </p:sp>
      <p:sp>
        <p:nvSpPr>
          <p:cNvPr id="8" name="Oval 7"/>
          <p:cNvSpPr/>
          <p:nvPr/>
        </p:nvSpPr>
        <p:spPr>
          <a:xfrm>
            <a:off x="7772400" y="4114800"/>
            <a:ext cx="609600" cy="609600"/>
          </a:xfrm>
          <a:prstGeom prst="ellipse">
            <a:avLst/>
          </a:prstGeom>
          <a:solidFill>
            <a:schemeClr val="accent1">
              <a:lumMod val="50000"/>
            </a:schemeClr>
          </a:solidFill>
          <a:ln w="38100" cmpd="sng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</a:t>
            </a:r>
          </a:p>
        </p:txBody>
      </p:sp>
      <p:sp>
        <p:nvSpPr>
          <p:cNvPr id="9" name="Oval 8"/>
          <p:cNvSpPr/>
          <p:nvPr/>
        </p:nvSpPr>
        <p:spPr>
          <a:xfrm>
            <a:off x="8534400" y="2209800"/>
            <a:ext cx="609600" cy="609600"/>
          </a:xfrm>
          <a:prstGeom prst="ellipse">
            <a:avLst/>
          </a:prstGeom>
          <a:ln w="38100" cmpd="sng"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B</a:t>
            </a:r>
          </a:p>
        </p:txBody>
      </p:sp>
      <p:sp>
        <p:nvSpPr>
          <p:cNvPr id="10" name="Oval 9"/>
          <p:cNvSpPr/>
          <p:nvPr/>
        </p:nvSpPr>
        <p:spPr>
          <a:xfrm>
            <a:off x="3276600" y="5410200"/>
            <a:ext cx="609600" cy="609600"/>
          </a:xfrm>
          <a:prstGeom prst="ellipse">
            <a:avLst/>
          </a:prstGeom>
          <a:ln w="38100" cmpd="sng"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F</a:t>
            </a:r>
          </a:p>
        </p:txBody>
      </p:sp>
      <p:sp>
        <p:nvSpPr>
          <p:cNvPr id="11" name="Oval 10"/>
          <p:cNvSpPr/>
          <p:nvPr/>
        </p:nvSpPr>
        <p:spPr>
          <a:xfrm>
            <a:off x="4876800" y="4114800"/>
            <a:ext cx="609600" cy="609600"/>
          </a:xfrm>
          <a:prstGeom prst="ellipse">
            <a:avLst/>
          </a:prstGeom>
          <a:ln w="38100" cmpd="sng"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096000" y="152400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9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8763000" y="350520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162800" y="518160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239000" y="350520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010400" y="243840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3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181600" y="236220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5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4648200" y="320040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4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5638800" y="3957936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3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324600" y="434340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3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5257800" y="495300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2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4114800" y="457200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5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124200" y="381000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4716352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Prim's algorithm running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Naïve implementation with an adjacency matrix</a:t>
            </a:r>
          </a:p>
          <a:p>
            <a:pPr lvl="1"/>
            <a:r>
              <a:rPr lang="en-US" dirty="0"/>
              <a:t>O(|</a:t>
            </a:r>
            <a:r>
              <a:rPr lang="en-US" b="1" i="1" dirty="0"/>
              <a:t>V</a:t>
            </a:r>
            <a:r>
              <a:rPr lang="en-US" dirty="0"/>
              <a:t>|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r>
              <a:rPr lang="en-US" dirty="0"/>
              <a:t>Adjacency lists with binary heap</a:t>
            </a:r>
          </a:p>
          <a:p>
            <a:pPr lvl="1"/>
            <a:r>
              <a:rPr lang="en-US" dirty="0"/>
              <a:t>O(|</a:t>
            </a:r>
            <a:r>
              <a:rPr lang="en-US" b="1" i="1" dirty="0"/>
              <a:t>E</a:t>
            </a:r>
            <a:r>
              <a:rPr lang="en-US" dirty="0"/>
              <a:t>| log |</a:t>
            </a:r>
            <a:r>
              <a:rPr lang="en-US" b="1" i="1" dirty="0"/>
              <a:t>V</a:t>
            </a:r>
            <a:r>
              <a:rPr lang="en-US" dirty="0"/>
              <a:t>|)</a:t>
            </a:r>
          </a:p>
          <a:p>
            <a:r>
              <a:rPr lang="en-US" dirty="0"/>
              <a:t>Adjacency lists with Fibonacci heap</a:t>
            </a:r>
          </a:p>
          <a:p>
            <a:pPr lvl="1"/>
            <a:r>
              <a:rPr lang="en-US" dirty="0"/>
              <a:t>O(|</a:t>
            </a:r>
            <a:r>
              <a:rPr lang="en-US" b="1" i="1" dirty="0"/>
              <a:t>E</a:t>
            </a:r>
            <a:r>
              <a:rPr lang="en-US" dirty="0"/>
              <a:t>| + |</a:t>
            </a:r>
            <a:r>
              <a:rPr lang="en-US" b="1" i="1" dirty="0"/>
              <a:t>V</a:t>
            </a:r>
            <a:r>
              <a:rPr lang="en-US" dirty="0"/>
              <a:t>| log |</a:t>
            </a:r>
            <a:r>
              <a:rPr lang="en-US" b="1" i="1" dirty="0"/>
              <a:t>V</a:t>
            </a:r>
            <a:r>
              <a:rPr lang="en-US" dirty="0"/>
              <a:t>|)</a:t>
            </a:r>
          </a:p>
        </p:txBody>
      </p:sp>
    </p:spTree>
    <p:extLst>
      <p:ext uri="{BB962C8B-B14F-4D97-AF65-F5344CB8AC3E}">
        <p14:creationId xmlns:p14="http://schemas.microsoft.com/office/powerpoint/2010/main" val="922776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MST practice</a:t>
            </a:r>
          </a:p>
        </p:txBody>
      </p:sp>
      <p:sp>
        <p:nvSpPr>
          <p:cNvPr id="4" name="Oval 3"/>
          <p:cNvSpPr/>
          <p:nvPr/>
        </p:nvSpPr>
        <p:spPr>
          <a:xfrm>
            <a:off x="2340097" y="1957331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A</a:t>
            </a:r>
          </a:p>
        </p:txBody>
      </p:sp>
      <p:sp>
        <p:nvSpPr>
          <p:cNvPr id="5" name="Oval 4"/>
          <p:cNvSpPr/>
          <p:nvPr/>
        </p:nvSpPr>
        <p:spPr>
          <a:xfrm>
            <a:off x="9410700" y="617088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L</a:t>
            </a:r>
          </a:p>
        </p:txBody>
      </p:sp>
      <p:sp>
        <p:nvSpPr>
          <p:cNvPr id="6" name="Oval 5"/>
          <p:cNvSpPr/>
          <p:nvPr/>
        </p:nvSpPr>
        <p:spPr>
          <a:xfrm>
            <a:off x="9677400" y="1953808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I</a:t>
            </a:r>
          </a:p>
        </p:txBody>
      </p:sp>
      <p:sp>
        <p:nvSpPr>
          <p:cNvPr id="7" name="Oval 6"/>
          <p:cNvSpPr/>
          <p:nvPr/>
        </p:nvSpPr>
        <p:spPr>
          <a:xfrm>
            <a:off x="4282581" y="4327429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F</a:t>
            </a:r>
          </a:p>
        </p:txBody>
      </p:sp>
      <p:sp>
        <p:nvSpPr>
          <p:cNvPr id="8" name="Oval 7"/>
          <p:cNvSpPr/>
          <p:nvPr/>
        </p:nvSpPr>
        <p:spPr>
          <a:xfrm>
            <a:off x="4328254" y="177677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B</a:t>
            </a:r>
          </a:p>
        </p:txBody>
      </p:sp>
      <p:sp>
        <p:nvSpPr>
          <p:cNvPr id="9" name="Oval 8"/>
          <p:cNvSpPr/>
          <p:nvPr/>
        </p:nvSpPr>
        <p:spPr>
          <a:xfrm>
            <a:off x="2378197" y="3628224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E</a:t>
            </a:r>
          </a:p>
        </p:txBody>
      </p:sp>
      <p:sp>
        <p:nvSpPr>
          <p:cNvPr id="10" name="Oval 9"/>
          <p:cNvSpPr/>
          <p:nvPr/>
        </p:nvSpPr>
        <p:spPr>
          <a:xfrm>
            <a:off x="6163101" y="4538074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G</a:t>
            </a:r>
          </a:p>
        </p:txBody>
      </p:sp>
      <p:sp>
        <p:nvSpPr>
          <p:cNvPr id="12" name="Oval 11"/>
          <p:cNvSpPr/>
          <p:nvPr/>
        </p:nvSpPr>
        <p:spPr>
          <a:xfrm>
            <a:off x="5514264" y="2416222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C</a:t>
            </a:r>
          </a:p>
        </p:txBody>
      </p:sp>
      <p:sp>
        <p:nvSpPr>
          <p:cNvPr id="13" name="Oval 12"/>
          <p:cNvSpPr/>
          <p:nvPr/>
        </p:nvSpPr>
        <p:spPr>
          <a:xfrm>
            <a:off x="1981200" y="5982295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J</a:t>
            </a:r>
          </a:p>
        </p:txBody>
      </p:sp>
      <p:sp>
        <p:nvSpPr>
          <p:cNvPr id="14" name="Oval 13"/>
          <p:cNvSpPr/>
          <p:nvPr/>
        </p:nvSpPr>
        <p:spPr>
          <a:xfrm>
            <a:off x="7661483" y="3832940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H</a:t>
            </a:r>
          </a:p>
        </p:txBody>
      </p:sp>
      <p:sp>
        <p:nvSpPr>
          <p:cNvPr id="15" name="Oval 14"/>
          <p:cNvSpPr/>
          <p:nvPr/>
        </p:nvSpPr>
        <p:spPr>
          <a:xfrm>
            <a:off x="4344460" y="6147849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K</a:t>
            </a:r>
          </a:p>
        </p:txBody>
      </p:sp>
      <p:sp>
        <p:nvSpPr>
          <p:cNvPr id="16" name="Oval 15"/>
          <p:cNvSpPr/>
          <p:nvPr/>
        </p:nvSpPr>
        <p:spPr>
          <a:xfrm>
            <a:off x="7381164" y="2296163"/>
            <a:ext cx="5334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</a:t>
            </a:r>
          </a:p>
        </p:txBody>
      </p:sp>
      <p:cxnSp>
        <p:nvCxnSpPr>
          <p:cNvPr id="18" name="Straight Connector 17"/>
          <p:cNvCxnSpPr>
            <a:stCxn id="8" idx="4"/>
            <a:endCxn id="7" idx="0"/>
          </p:cNvCxnSpPr>
          <p:nvPr/>
        </p:nvCxnSpPr>
        <p:spPr>
          <a:xfrm flipH="1">
            <a:off x="4549282" y="2310171"/>
            <a:ext cx="45673" cy="201725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4" idx="6"/>
            <a:endCxn id="8" idx="2"/>
          </p:cNvCxnSpPr>
          <p:nvPr/>
        </p:nvCxnSpPr>
        <p:spPr>
          <a:xfrm flipV="1">
            <a:off x="2873498" y="2043471"/>
            <a:ext cx="1454757" cy="18056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9" idx="6"/>
            <a:endCxn id="7" idx="2"/>
          </p:cNvCxnSpPr>
          <p:nvPr/>
        </p:nvCxnSpPr>
        <p:spPr>
          <a:xfrm>
            <a:off x="2911597" y="3894925"/>
            <a:ext cx="1370984" cy="6992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7" idx="4"/>
            <a:endCxn id="15" idx="0"/>
          </p:cNvCxnSpPr>
          <p:nvPr/>
        </p:nvCxnSpPr>
        <p:spPr>
          <a:xfrm>
            <a:off x="4549282" y="4860829"/>
            <a:ext cx="61879" cy="12870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7" idx="3"/>
            <a:endCxn id="13" idx="7"/>
          </p:cNvCxnSpPr>
          <p:nvPr/>
        </p:nvCxnSpPr>
        <p:spPr>
          <a:xfrm flipH="1">
            <a:off x="2436486" y="4782714"/>
            <a:ext cx="1924211" cy="127769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2" idx="3"/>
            <a:endCxn id="7" idx="7"/>
          </p:cNvCxnSpPr>
          <p:nvPr/>
        </p:nvCxnSpPr>
        <p:spPr>
          <a:xfrm flipH="1">
            <a:off x="4737867" y="2871508"/>
            <a:ext cx="854513" cy="153403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0" idx="3"/>
            <a:endCxn id="15" idx="7"/>
          </p:cNvCxnSpPr>
          <p:nvPr/>
        </p:nvCxnSpPr>
        <p:spPr>
          <a:xfrm flipH="1">
            <a:off x="4799746" y="4993360"/>
            <a:ext cx="1441471" cy="123260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2" idx="6"/>
            <a:endCxn id="16" idx="2"/>
          </p:cNvCxnSpPr>
          <p:nvPr/>
        </p:nvCxnSpPr>
        <p:spPr>
          <a:xfrm flipV="1">
            <a:off x="6047664" y="2562864"/>
            <a:ext cx="1333500" cy="12005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6" idx="4"/>
            <a:endCxn id="5" idx="7"/>
          </p:cNvCxnSpPr>
          <p:nvPr/>
        </p:nvCxnSpPr>
        <p:spPr>
          <a:xfrm flipH="1">
            <a:off x="9865986" y="2487209"/>
            <a:ext cx="78115" cy="376178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4" idx="5"/>
            <a:endCxn id="5" idx="0"/>
          </p:cNvCxnSpPr>
          <p:nvPr/>
        </p:nvCxnSpPr>
        <p:spPr>
          <a:xfrm>
            <a:off x="8116768" y="4288226"/>
            <a:ext cx="1560632" cy="188265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4"/>
            <a:endCxn id="10" idx="0"/>
          </p:cNvCxnSpPr>
          <p:nvPr/>
        </p:nvCxnSpPr>
        <p:spPr>
          <a:xfrm>
            <a:off x="5780965" y="2949622"/>
            <a:ext cx="648837" cy="158845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0" idx="5"/>
            <a:endCxn id="5" idx="1"/>
          </p:cNvCxnSpPr>
          <p:nvPr/>
        </p:nvCxnSpPr>
        <p:spPr>
          <a:xfrm>
            <a:off x="6618387" y="4993359"/>
            <a:ext cx="2870429" cy="12556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4" idx="6"/>
            <a:endCxn id="6" idx="3"/>
          </p:cNvCxnSpPr>
          <p:nvPr/>
        </p:nvCxnSpPr>
        <p:spPr>
          <a:xfrm flipV="1">
            <a:off x="8194883" y="2409094"/>
            <a:ext cx="1560632" cy="169054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stCxn id="16" idx="6"/>
            <a:endCxn id="6" idx="2"/>
          </p:cNvCxnSpPr>
          <p:nvPr/>
        </p:nvCxnSpPr>
        <p:spPr>
          <a:xfrm flipV="1">
            <a:off x="7914564" y="2220509"/>
            <a:ext cx="1762836" cy="34235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9" idx="4"/>
            <a:endCxn id="13" idx="0"/>
          </p:cNvCxnSpPr>
          <p:nvPr/>
        </p:nvCxnSpPr>
        <p:spPr>
          <a:xfrm flipH="1">
            <a:off x="2247901" y="4161625"/>
            <a:ext cx="396997" cy="182067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" idx="4"/>
            <a:endCxn id="9" idx="0"/>
          </p:cNvCxnSpPr>
          <p:nvPr/>
        </p:nvCxnSpPr>
        <p:spPr>
          <a:xfrm>
            <a:off x="2606797" y="2490732"/>
            <a:ext cx="38100" cy="113749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>
            <a:stCxn id="8" idx="6"/>
            <a:endCxn id="6" idx="1"/>
          </p:cNvCxnSpPr>
          <p:nvPr/>
        </p:nvCxnSpPr>
        <p:spPr>
          <a:xfrm flipV="1">
            <a:off x="4861655" y="2031924"/>
            <a:ext cx="4893861" cy="1154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5" idx="2"/>
            <a:endCxn id="15" idx="6"/>
          </p:cNvCxnSpPr>
          <p:nvPr/>
        </p:nvCxnSpPr>
        <p:spPr>
          <a:xfrm flipH="1" flipV="1">
            <a:off x="4877860" y="6414550"/>
            <a:ext cx="4532840" cy="2303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12" idx="5"/>
            <a:endCxn id="14" idx="2"/>
          </p:cNvCxnSpPr>
          <p:nvPr/>
        </p:nvCxnSpPr>
        <p:spPr>
          <a:xfrm>
            <a:off x="5969549" y="2871508"/>
            <a:ext cx="1691934" cy="122813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>
            <a:stCxn id="16" idx="4"/>
            <a:endCxn id="14" idx="0"/>
          </p:cNvCxnSpPr>
          <p:nvPr/>
        </p:nvCxnSpPr>
        <p:spPr>
          <a:xfrm>
            <a:off x="7647865" y="2829564"/>
            <a:ext cx="280319" cy="100337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stCxn id="10" idx="2"/>
            <a:endCxn id="7" idx="6"/>
          </p:cNvCxnSpPr>
          <p:nvPr/>
        </p:nvCxnSpPr>
        <p:spPr>
          <a:xfrm flipH="1" flipV="1">
            <a:off x="4815981" y="4594130"/>
            <a:ext cx="1347120" cy="21064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8" idx="3"/>
            <a:endCxn id="9" idx="7"/>
          </p:cNvCxnSpPr>
          <p:nvPr/>
        </p:nvCxnSpPr>
        <p:spPr>
          <a:xfrm flipH="1">
            <a:off x="2833483" y="2232055"/>
            <a:ext cx="1572887" cy="147428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Box 130"/>
          <p:cNvSpPr txBox="1"/>
          <p:nvPr/>
        </p:nvSpPr>
        <p:spPr>
          <a:xfrm>
            <a:off x="8918604" y="3247225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5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2161001" y="2785560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3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8807948" y="4668235"/>
            <a:ext cx="602752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11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9884590" y="3881736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6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7788024" y="5042678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5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6701417" y="5878434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4068122" y="5188653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4825006" y="3099658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3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7040514" y="1492144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8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4091244" y="3147689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5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3149686" y="2505136"/>
            <a:ext cx="56633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12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3356510" y="5378829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9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1980660" y="4611534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144" name="TextBox 143"/>
          <p:cNvSpPr txBox="1"/>
          <p:nvPr/>
        </p:nvSpPr>
        <p:spPr>
          <a:xfrm>
            <a:off x="3225886" y="1626255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7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7300492" y="2985490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1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6511973" y="3420071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9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5661856" y="3514563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5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5290236" y="4108758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5028742" y="5127105"/>
            <a:ext cx="571780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10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6631316" y="2586336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2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8383916" y="2362201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4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3478156" y="3675008"/>
            <a:ext cx="45528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2400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479633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</p:spTree>
    <p:extLst>
      <p:ext uri="{BB962C8B-B14F-4D97-AF65-F5344CB8AC3E}">
        <p14:creationId xmlns:p14="http://schemas.microsoft.com/office/powerpoint/2010/main" val="26843006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time…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Dijkstra's algorithm</a:t>
            </a:r>
          </a:p>
          <a:p>
            <a:r>
              <a:rPr lang="en-US" dirty="0"/>
              <a:t>Matching</a:t>
            </a:r>
          </a:p>
          <a:p>
            <a:r>
              <a:rPr lang="en-US" dirty="0"/>
              <a:t>Stable marriage</a:t>
            </a:r>
          </a:p>
          <a:p>
            <a:r>
              <a:rPr lang="en-US" dirty="0"/>
              <a:t>Euler paths </a:t>
            </a:r>
            <a:r>
              <a:rPr lang="en-US"/>
              <a:t>and tours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97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Because of the AI Task Force, I won't have my normal 1:45-2:45 office hours today</a:t>
            </a:r>
          </a:p>
          <a:p>
            <a:pPr lvl="1"/>
            <a:r>
              <a:rPr lang="en-US" b="1" dirty="0"/>
              <a:t>But! I will available from 1-1:45 instead</a:t>
            </a:r>
          </a:p>
          <a:p>
            <a:r>
              <a:rPr lang="en-US" dirty="0"/>
              <a:t>Keep working on Project 3</a:t>
            </a:r>
          </a:p>
          <a:p>
            <a:r>
              <a:rPr lang="en-US" dirty="0"/>
              <a:t>Finish Assignment 4</a:t>
            </a:r>
          </a:p>
          <a:p>
            <a:pPr lvl="1"/>
            <a:r>
              <a:rPr lang="en-US" b="1" dirty="0"/>
              <a:t>Due tonight!</a:t>
            </a:r>
          </a:p>
          <a:p>
            <a:r>
              <a:rPr lang="en-US" dirty="0"/>
              <a:t>Read sections 6.2 and 6.4</a:t>
            </a:r>
          </a:p>
        </p:txBody>
      </p:sp>
    </p:spTree>
    <p:extLst>
      <p:ext uri="{BB962C8B-B14F-4D97-AF65-F5344CB8AC3E}">
        <p14:creationId xmlns:p14="http://schemas.microsoft.com/office/powerpoint/2010/main" val="2264796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87552" y="1755648"/>
            <a:ext cx="10696448" cy="685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3</a:t>
            </a:r>
          </a:p>
        </p:txBody>
      </p:sp>
    </p:spTree>
    <p:extLst>
      <p:ext uri="{BB962C8B-B14F-4D97-AF65-F5344CB8AC3E}">
        <p14:creationId xmlns:p14="http://schemas.microsoft.com/office/powerpoint/2010/main" val="2231858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4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8741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 Detection</a:t>
            </a:r>
          </a:p>
        </p:txBody>
      </p:sp>
    </p:spTree>
    <p:extLst>
      <p:ext uri="{BB962C8B-B14F-4D97-AF65-F5344CB8AC3E}">
        <p14:creationId xmlns:p14="http://schemas.microsoft.com/office/powerpoint/2010/main" val="3989921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spent a huge amount of time on trees in this class</a:t>
            </a:r>
          </a:p>
          <a:p>
            <a:r>
              <a:rPr lang="en-US" dirty="0"/>
              <a:t>Trees have many useful properties</a:t>
            </a:r>
          </a:p>
          <a:p>
            <a:r>
              <a:rPr lang="en-US" dirty="0"/>
              <a:t>What is </a:t>
            </a:r>
            <a:r>
              <a:rPr lang="en-US"/>
              <a:t>the important </a:t>
            </a:r>
            <a:r>
              <a:rPr lang="en-US" dirty="0"/>
              <a:t>difference between a tree and a graph?</a:t>
            </a:r>
          </a:p>
          <a:p>
            <a:r>
              <a:rPr lang="en-US" b="1" dirty="0">
                <a:solidFill>
                  <a:schemeClr val="accent2"/>
                </a:solidFill>
              </a:rPr>
              <a:t>Cycles</a:t>
            </a:r>
          </a:p>
          <a:p>
            <a:pPr lvl="1"/>
            <a:r>
              <a:rPr lang="en-US" dirty="0"/>
              <a:t>Well, technically a tree is also connected</a:t>
            </a:r>
          </a:p>
        </p:txBody>
      </p:sp>
    </p:spTree>
    <p:extLst>
      <p:ext uri="{BB962C8B-B14F-4D97-AF65-F5344CB8AC3E}">
        <p14:creationId xmlns:p14="http://schemas.microsoft.com/office/powerpoint/2010/main" val="380013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a tree falls in the woods…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a graph a tree?</a:t>
            </a:r>
          </a:p>
          <a:p>
            <a:r>
              <a:rPr lang="en-US" dirty="0"/>
              <a:t>It might be hard to tell</a:t>
            </a:r>
          </a:p>
          <a:p>
            <a:r>
              <a:rPr lang="en-US" dirty="0"/>
              <a:t>We need to come up with an algorithm for detecting any cycles within the possible tree</a:t>
            </a:r>
          </a:p>
          <a:p>
            <a:r>
              <a:rPr lang="en-US" dirty="0"/>
              <a:t>What can we use?</a:t>
            </a:r>
          </a:p>
          <a:p>
            <a:r>
              <a:rPr lang="en-US" b="1" dirty="0">
                <a:solidFill>
                  <a:schemeClr val="accent1"/>
                </a:solidFill>
              </a:rPr>
              <a:t>Depth First Search!</a:t>
            </a:r>
          </a:p>
        </p:txBody>
      </p:sp>
    </p:spTree>
    <p:extLst>
      <p:ext uri="{BB962C8B-B14F-4D97-AF65-F5344CB8AC3E}">
        <p14:creationId xmlns:p14="http://schemas.microsoft.com/office/powerpoint/2010/main" val="3357669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Cycle detect pseudocode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Nodes all need some extra information, call it </a:t>
            </a:r>
            <a:r>
              <a:rPr lang="en-US" b="1" dirty="0"/>
              <a:t>number</a:t>
            </a:r>
          </a:p>
          <a:p>
            <a:r>
              <a:rPr lang="en-US" dirty="0"/>
              <a:t>Startup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Set the number of all nodes to 0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Pick an arbitrary node </a:t>
            </a:r>
            <a:r>
              <a:rPr lang="en-US" b="1" i="1" dirty="0"/>
              <a:t>u</a:t>
            </a:r>
            <a:r>
              <a:rPr lang="en-US" dirty="0"/>
              <a:t> and run Detect( </a:t>
            </a:r>
            <a:r>
              <a:rPr lang="en-US" b="1" i="1" dirty="0"/>
              <a:t>u</a:t>
            </a:r>
            <a:r>
              <a:rPr lang="en-US" dirty="0"/>
              <a:t>,</a:t>
            </a:r>
            <a:r>
              <a:rPr lang="en-US" b="1" i="1" dirty="0"/>
              <a:t> </a:t>
            </a:r>
            <a:r>
              <a:rPr lang="en-US" dirty="0"/>
              <a:t>1 )</a:t>
            </a:r>
          </a:p>
          <a:p>
            <a:r>
              <a:rPr lang="en-US" dirty="0"/>
              <a:t>Detect( node </a:t>
            </a:r>
            <a:r>
              <a:rPr lang="en-US" b="1" i="1" dirty="0"/>
              <a:t>v, </a:t>
            </a:r>
            <a:r>
              <a:rPr lang="en-US" dirty="0" err="1"/>
              <a:t>int</a:t>
            </a:r>
            <a:r>
              <a:rPr lang="en-US" dirty="0"/>
              <a:t> </a:t>
            </a:r>
            <a:r>
              <a:rPr lang="en-US" b="1" i="1" dirty="0" err="1"/>
              <a:t>i</a:t>
            </a:r>
            <a:r>
              <a:rPr lang="en-US" b="1" i="1" dirty="0"/>
              <a:t> </a:t>
            </a:r>
            <a:r>
              <a:rPr lang="en-US" dirty="0"/>
              <a:t>)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Set number(</a:t>
            </a:r>
            <a:r>
              <a:rPr lang="en-US" b="1" i="1" dirty="0"/>
              <a:t>v</a:t>
            </a:r>
            <a:r>
              <a:rPr lang="en-US" dirty="0"/>
              <a:t>) = </a:t>
            </a:r>
            <a:r>
              <a:rPr lang="en-US" b="1" i="1" dirty="0" err="1"/>
              <a:t>i</a:t>
            </a:r>
            <a:r>
              <a:rPr lang="en-US" dirty="0"/>
              <a:t>++</a:t>
            </a:r>
          </a:p>
          <a:p>
            <a:pPr marL="969264" lvl="1" indent="-514350">
              <a:buFont typeface="+mj-lt"/>
              <a:buAutoNum type="arabicPeriod"/>
            </a:pPr>
            <a:r>
              <a:rPr lang="en-US" dirty="0"/>
              <a:t>For each node </a:t>
            </a:r>
            <a:r>
              <a:rPr lang="en-US" b="1" i="1" dirty="0"/>
              <a:t>u</a:t>
            </a:r>
            <a:r>
              <a:rPr lang="en-US" dirty="0"/>
              <a:t> adjacent to </a:t>
            </a:r>
            <a:r>
              <a:rPr lang="en-US" b="1" i="1" dirty="0"/>
              <a:t>v</a:t>
            </a:r>
          </a:p>
          <a:p>
            <a:pPr marL="1225296" lvl="2" indent="-457200">
              <a:buNone/>
            </a:pPr>
            <a:r>
              <a:rPr lang="en-US" dirty="0"/>
              <a:t>	If number(</a:t>
            </a:r>
            <a:r>
              <a:rPr lang="en-US" b="1" i="1" dirty="0"/>
              <a:t>u</a:t>
            </a:r>
            <a:r>
              <a:rPr lang="en-US" dirty="0"/>
              <a:t>) is 0</a:t>
            </a:r>
          </a:p>
          <a:p>
            <a:pPr marL="1490472" lvl="3" indent="-457200">
              <a:buNone/>
            </a:pPr>
            <a:r>
              <a:rPr lang="en-US" dirty="0"/>
              <a:t>	Detect( </a:t>
            </a:r>
            <a:r>
              <a:rPr lang="en-US" b="1" i="1" dirty="0"/>
              <a:t>u</a:t>
            </a:r>
            <a:r>
              <a:rPr lang="en-US" dirty="0"/>
              <a:t>,</a:t>
            </a:r>
            <a:r>
              <a:rPr lang="en-US" b="1" i="1" dirty="0"/>
              <a:t> </a:t>
            </a:r>
            <a:r>
              <a:rPr lang="en-US" b="1" i="1" dirty="0" err="1"/>
              <a:t>i</a:t>
            </a:r>
            <a:r>
              <a:rPr lang="en-US" b="1" i="1" dirty="0"/>
              <a:t> </a:t>
            </a:r>
            <a:r>
              <a:rPr lang="en-US" dirty="0"/>
              <a:t>)</a:t>
            </a:r>
          </a:p>
          <a:p>
            <a:pPr marL="1225296" lvl="2" indent="-457200">
              <a:buNone/>
            </a:pPr>
            <a:r>
              <a:rPr lang="en-US" dirty="0"/>
              <a:t>	Else</a:t>
            </a:r>
          </a:p>
          <a:p>
            <a:pPr marL="1490472" lvl="3" indent="-457200">
              <a:buNone/>
            </a:pPr>
            <a:r>
              <a:rPr lang="en-US" dirty="0"/>
              <a:t>	Print “Cycle found!”</a:t>
            </a:r>
          </a:p>
        </p:txBody>
      </p:sp>
    </p:spTree>
    <p:extLst>
      <p:ext uri="{BB962C8B-B14F-4D97-AF65-F5344CB8AC3E}">
        <p14:creationId xmlns:p14="http://schemas.microsoft.com/office/powerpoint/2010/main" val="140597924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2500</TotalTime>
  <Words>1151</Words>
  <Application>Microsoft Office PowerPoint</Application>
  <PresentationFormat>Widescreen</PresentationFormat>
  <Paragraphs>245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COMP 2100</vt:lpstr>
      <vt:lpstr>Last time</vt:lpstr>
      <vt:lpstr>Questions?</vt:lpstr>
      <vt:lpstr>Project 3</vt:lpstr>
      <vt:lpstr>Assignment 4</vt:lpstr>
      <vt:lpstr>Cycle Detection</vt:lpstr>
      <vt:lpstr>Trees</vt:lpstr>
      <vt:lpstr>When a tree falls in the woods…</vt:lpstr>
      <vt:lpstr>Cycle detect pseudocode</vt:lpstr>
      <vt:lpstr>Full cycle detection</vt:lpstr>
      <vt:lpstr>Is there a cycle?</vt:lpstr>
      <vt:lpstr>Topological Sort</vt:lpstr>
      <vt:lpstr>Directed acyclic graph</vt:lpstr>
      <vt:lpstr>Topological sort</vt:lpstr>
      <vt:lpstr>Topological sort</vt:lpstr>
      <vt:lpstr>Topological sort algorithm</vt:lpstr>
      <vt:lpstr>Connectivity</vt:lpstr>
      <vt:lpstr>Connected graph?</vt:lpstr>
      <vt:lpstr>DFS to the rescue again!</vt:lpstr>
      <vt:lpstr>Connected?</vt:lpstr>
      <vt:lpstr>Connected components</vt:lpstr>
      <vt:lpstr>Directed connectivity</vt:lpstr>
      <vt:lpstr>Short of strong connectivity</vt:lpstr>
      <vt:lpstr>Minimum Spanning Tree</vt:lpstr>
      <vt:lpstr>What if…</vt:lpstr>
      <vt:lpstr>Minimum spanning tree</vt:lpstr>
      <vt:lpstr>Prim's Algorithm</vt:lpstr>
      <vt:lpstr>MST Example</vt:lpstr>
      <vt:lpstr>Prim's algorithm running time</vt:lpstr>
      <vt:lpstr>MST practice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320</cp:revision>
  <dcterms:created xsi:type="dcterms:W3CDTF">2009-08-24T20:26:10Z</dcterms:created>
  <dcterms:modified xsi:type="dcterms:W3CDTF">2024-10-25T15:18:50Z</dcterms:modified>
</cp:coreProperties>
</file>