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60" r:id="rId4"/>
    <p:sldId id="333" r:id="rId5"/>
    <p:sldId id="483" r:id="rId6"/>
    <p:sldId id="562" r:id="rId7"/>
    <p:sldId id="523" r:id="rId8"/>
    <p:sldId id="563" r:id="rId9"/>
    <p:sldId id="564" r:id="rId10"/>
    <p:sldId id="565" r:id="rId11"/>
    <p:sldId id="566" r:id="rId12"/>
    <p:sldId id="528" r:id="rId13"/>
    <p:sldId id="529" r:id="rId14"/>
    <p:sldId id="530" r:id="rId15"/>
    <p:sldId id="531" r:id="rId16"/>
    <p:sldId id="532" r:id="rId17"/>
    <p:sldId id="533" r:id="rId18"/>
    <p:sldId id="534" r:id="rId19"/>
    <p:sldId id="535" r:id="rId20"/>
    <p:sldId id="536" r:id="rId21"/>
    <p:sldId id="537" r:id="rId22"/>
    <p:sldId id="538" r:id="rId23"/>
    <p:sldId id="539" r:id="rId24"/>
    <p:sldId id="543" r:id="rId25"/>
    <p:sldId id="544" r:id="rId26"/>
    <p:sldId id="545" r:id="rId27"/>
    <p:sldId id="546" r:id="rId28"/>
    <p:sldId id="547" r:id="rId29"/>
    <p:sldId id="548" r:id="rId30"/>
    <p:sldId id="549" r:id="rId31"/>
    <p:sldId id="518" r:id="rId32"/>
    <p:sldId id="481" r:id="rId33"/>
    <p:sldId id="48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BBE709C-90E2-4659-829E-E1636B145ADF}"/>
    <pc:docChg chg="delSld modSld">
      <pc:chgData name="Wittman, Barry" userId="bff186cd-6ce8-41ba-8e8c-e85cdef216de" providerId="ADAL" clId="{3BBE709C-90E2-4659-829E-E1636B145ADF}" dt="2024-10-25T15:14:36.410" v="197" actId="20577"/>
      <pc:docMkLst>
        <pc:docMk/>
      </pc:docMkLst>
      <pc:sldChg chg="modSp modAnim">
        <pc:chgData name="Wittman, Barry" userId="bff186cd-6ce8-41ba-8e8c-e85cdef216de" providerId="ADAL" clId="{3BBE709C-90E2-4659-829E-E1636B145ADF}" dt="2024-10-25T14:19:25.159" v="22" actId="20577"/>
        <pc:sldMkLst>
          <pc:docMk/>
          <pc:sldMk cId="0" sldId="257"/>
        </pc:sldMkLst>
        <pc:spChg chg="mod">
          <ac:chgData name="Wittman, Barry" userId="bff186cd-6ce8-41ba-8e8c-e85cdef216de" providerId="ADAL" clId="{3BBE709C-90E2-4659-829E-E1636B145ADF}" dt="2024-10-25T14:19:25.159" v="22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3BBE709C-90E2-4659-829E-E1636B145ADF}" dt="2024-10-25T15:14:36.410" v="197" actId="20577"/>
        <pc:sldMkLst>
          <pc:docMk/>
          <pc:sldMk cId="323797574" sldId="481"/>
        </pc:sldMkLst>
        <pc:spChg chg="mod">
          <ac:chgData name="Wittman, Barry" userId="bff186cd-6ce8-41ba-8e8c-e85cdef216de" providerId="ADAL" clId="{3BBE709C-90E2-4659-829E-E1636B145ADF}" dt="2024-10-25T15:14:36.410" v="197" actId="20577"/>
          <ac:spMkLst>
            <pc:docMk/>
            <pc:sldMk cId="323797574" sldId="481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3BBE709C-90E2-4659-829E-E1636B145ADF}" dt="2024-10-25T14:23:53.375" v="196" actId="113"/>
        <pc:sldMkLst>
          <pc:docMk/>
          <pc:sldMk cId="2264796914" sldId="482"/>
        </pc:sldMkLst>
        <pc:spChg chg="mod">
          <ac:chgData name="Wittman, Barry" userId="bff186cd-6ce8-41ba-8e8c-e85cdef216de" providerId="ADAL" clId="{3BBE709C-90E2-4659-829E-E1636B145ADF}" dt="2024-10-25T14:23:53.375" v="196" actId="113"/>
          <ac:spMkLst>
            <pc:docMk/>
            <pc:sldMk cId="2264796914" sldId="482"/>
            <ac:spMk id="5" creationId="{00000000-0000-0000-0000-000000000000}"/>
          </ac:spMkLst>
        </pc:spChg>
      </pc:sldChg>
      <pc:sldChg chg="del">
        <pc:chgData name="Wittman, Barry" userId="bff186cd-6ce8-41ba-8e8c-e85cdef216de" providerId="ADAL" clId="{3BBE709C-90E2-4659-829E-E1636B145ADF}" dt="2024-10-25T14:19:48.669" v="23" actId="2696"/>
        <pc:sldMkLst>
          <pc:docMk/>
          <pc:sldMk cId="3632879993" sldId="516"/>
        </pc:sldMkLst>
      </pc:sldChg>
      <pc:sldChg chg="del">
        <pc:chgData name="Wittman, Barry" userId="bff186cd-6ce8-41ba-8e8c-e85cdef216de" providerId="ADAL" clId="{3BBE709C-90E2-4659-829E-E1636B145ADF}" dt="2024-10-25T14:19:48.699" v="24" actId="2696"/>
        <pc:sldMkLst>
          <pc:docMk/>
          <pc:sldMk cId="3024615517" sldId="517"/>
        </pc:sldMkLst>
      </pc:sldChg>
      <pc:sldChg chg="del">
        <pc:chgData name="Wittman, Barry" userId="bff186cd-6ce8-41ba-8e8c-e85cdef216de" providerId="ADAL" clId="{3BBE709C-90E2-4659-829E-E1636B145ADF}" dt="2024-10-25T14:19:48.730" v="25" actId="2696"/>
        <pc:sldMkLst>
          <pc:docMk/>
          <pc:sldMk cId="2055086853" sldId="519"/>
        </pc:sldMkLst>
      </pc:sldChg>
      <pc:sldChg chg="del">
        <pc:chgData name="Wittman, Barry" userId="bff186cd-6ce8-41ba-8e8c-e85cdef216de" providerId="ADAL" clId="{3BBE709C-90E2-4659-829E-E1636B145ADF}" dt="2024-10-25T14:19:48.749" v="26" actId="2696"/>
        <pc:sldMkLst>
          <pc:docMk/>
          <pc:sldMk cId="3749056046" sldId="520"/>
        </pc:sldMkLst>
      </pc:sldChg>
      <pc:sldChg chg="del">
        <pc:chgData name="Wittman, Barry" userId="bff186cd-6ce8-41ba-8e8c-e85cdef216de" providerId="ADAL" clId="{3BBE709C-90E2-4659-829E-E1636B145ADF}" dt="2024-10-25T14:19:48.769" v="27" actId="2696"/>
        <pc:sldMkLst>
          <pc:docMk/>
          <pc:sldMk cId="3423107755" sldId="5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cycle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graphs with unconnected components can have cycles</a:t>
            </a:r>
          </a:p>
          <a:p>
            <a:r>
              <a:rPr lang="en-US" dirty="0"/>
              <a:t>To be sure that there are no cycles, we need to run the algorithm on every starting node that hasn't been visited yet</a:t>
            </a:r>
          </a:p>
        </p:txBody>
      </p:sp>
    </p:spTree>
    <p:extLst>
      <p:ext uri="{BB962C8B-B14F-4D97-AF65-F5344CB8AC3E}">
        <p14:creationId xmlns:p14="http://schemas.microsoft.com/office/powerpoint/2010/main" val="378262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cycle?</a:t>
            </a: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505200" y="4953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6" name="Oval 5"/>
          <p:cNvSpPr/>
          <p:nvPr/>
        </p:nvSpPr>
        <p:spPr>
          <a:xfrm>
            <a:off x="4953000" y="28956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6400800" y="44958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8" name="Oval 7"/>
          <p:cNvSpPr/>
          <p:nvPr/>
        </p:nvSpPr>
        <p:spPr>
          <a:xfrm>
            <a:off x="5029200" y="6096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9" name="Oval 8"/>
          <p:cNvSpPr/>
          <p:nvPr/>
        </p:nvSpPr>
        <p:spPr>
          <a:xfrm>
            <a:off x="6858000" y="23622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6096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1" name="Oval 10"/>
          <p:cNvSpPr/>
          <p:nvPr/>
        </p:nvSpPr>
        <p:spPr>
          <a:xfrm>
            <a:off x="8991600" y="4191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8915400" y="28956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cxnSp>
        <p:nvCxnSpPr>
          <p:cNvPr id="14" name="Straight Connector 13"/>
          <p:cNvCxnSpPr>
            <a:stCxn id="4" idx="4"/>
            <a:endCxn id="5" idx="1"/>
          </p:cNvCxnSpPr>
          <p:nvPr/>
        </p:nvCxnSpPr>
        <p:spPr>
          <a:xfrm rot="16200000" flipH="1">
            <a:off x="2495551" y="3943350"/>
            <a:ext cx="1373515" cy="8020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7"/>
            <a:endCxn id="6" idx="3"/>
          </p:cNvCxnSpPr>
          <p:nvPr/>
        </p:nvCxnSpPr>
        <p:spPr>
          <a:xfrm rot="5400000" flipH="1" flipV="1">
            <a:off x="3655685" y="3655685"/>
            <a:ext cx="1680230" cy="10706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6"/>
            <a:endCxn id="7" idx="2"/>
          </p:cNvCxnSpPr>
          <p:nvPr/>
        </p:nvCxnSpPr>
        <p:spPr>
          <a:xfrm>
            <a:off x="3048000" y="3390900"/>
            <a:ext cx="3352800" cy="137160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7"/>
            <a:endCxn id="11" idx="3"/>
          </p:cNvCxnSpPr>
          <p:nvPr/>
        </p:nvCxnSpPr>
        <p:spPr>
          <a:xfrm rot="5400000" flipH="1" flipV="1">
            <a:off x="7884785" y="4989185"/>
            <a:ext cx="1527830" cy="8420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7"/>
            <a:endCxn id="9" idx="3"/>
          </p:cNvCxnSpPr>
          <p:nvPr/>
        </p:nvCxnSpPr>
        <p:spPr>
          <a:xfrm rot="5400000" flipH="1" flipV="1">
            <a:off x="4531985" y="3769985"/>
            <a:ext cx="3356630" cy="14516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6"/>
            <a:endCxn id="11" idx="1"/>
          </p:cNvCxnSpPr>
          <p:nvPr/>
        </p:nvCxnSpPr>
        <p:spPr>
          <a:xfrm>
            <a:off x="5486401" y="3162301"/>
            <a:ext cx="3583315" cy="11068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0"/>
            <a:endCxn id="12" idx="3"/>
          </p:cNvCxnSpPr>
          <p:nvPr/>
        </p:nvCxnSpPr>
        <p:spPr>
          <a:xfrm rot="5400000" flipH="1" flipV="1">
            <a:off x="7143751" y="4246237"/>
            <a:ext cx="2745115" cy="9544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8" idx="6"/>
          </p:cNvCxnSpPr>
          <p:nvPr/>
        </p:nvCxnSpPr>
        <p:spPr>
          <a:xfrm rot="10800000" flipV="1">
            <a:off x="5562600" y="3162300"/>
            <a:ext cx="3352800" cy="320040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4"/>
            <a:endCxn id="7" idx="7"/>
          </p:cNvCxnSpPr>
          <p:nvPr/>
        </p:nvCxnSpPr>
        <p:spPr>
          <a:xfrm rot="5400000">
            <a:off x="6151237" y="3600451"/>
            <a:ext cx="1678315" cy="2686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934200" y="56388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cxnSp>
        <p:nvCxnSpPr>
          <p:cNvPr id="34" name="Straight Connector 33"/>
          <p:cNvCxnSpPr>
            <a:stCxn id="32" idx="1"/>
            <a:endCxn id="4" idx="5"/>
          </p:cNvCxnSpPr>
          <p:nvPr/>
        </p:nvCxnSpPr>
        <p:spPr>
          <a:xfrm rot="16200000" flipV="1">
            <a:off x="3922385" y="2626985"/>
            <a:ext cx="2137430" cy="40424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01000" y="16764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37" name="Straight Connector 36"/>
          <p:cNvCxnSpPr>
            <a:stCxn id="35" idx="5"/>
            <a:endCxn id="12" idx="1"/>
          </p:cNvCxnSpPr>
          <p:nvPr/>
        </p:nvCxnSpPr>
        <p:spPr>
          <a:xfrm rot="16200000" flipH="1">
            <a:off x="8303885" y="2284085"/>
            <a:ext cx="842030" cy="5372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59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</p:spTree>
    <p:extLst>
      <p:ext uri="{BB962C8B-B14F-4D97-AF65-F5344CB8AC3E}">
        <p14:creationId xmlns:p14="http://schemas.microsoft.com/office/powerpoint/2010/main" val="3830365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acyclic graph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directed acyclic graph (DAG) is a directed graph without cycles in it</a:t>
            </a:r>
          </a:p>
          <a:p>
            <a:pPr lvl="1"/>
            <a:r>
              <a:rPr lang="en-US" dirty="0"/>
              <a:t>Well, obviously.</a:t>
            </a:r>
          </a:p>
          <a:p>
            <a:r>
              <a:rPr lang="en-US" dirty="0"/>
              <a:t>These can be used to represent dependencies between tasks</a:t>
            </a:r>
          </a:p>
          <a:p>
            <a:r>
              <a:rPr lang="en-US" dirty="0"/>
              <a:t>An edge flows from the task that must be completed first to a task that must come after</a:t>
            </a:r>
          </a:p>
          <a:p>
            <a:r>
              <a:rPr lang="en-US" dirty="0"/>
              <a:t>This is a good model for course sequencing</a:t>
            </a:r>
          </a:p>
          <a:p>
            <a:pPr lvl="1"/>
            <a:r>
              <a:rPr lang="en-US" dirty="0"/>
              <a:t>Especially during advising</a:t>
            </a:r>
          </a:p>
          <a:p>
            <a:r>
              <a:rPr lang="en-US" dirty="0"/>
              <a:t>A cycle in such a graph would mean there was a circular dependency</a:t>
            </a:r>
          </a:p>
          <a:p>
            <a:r>
              <a:rPr lang="en-US" dirty="0"/>
              <a:t>By running topological sort, we discover if a directed graph has a cycle, as a side benefit</a:t>
            </a:r>
          </a:p>
        </p:txBody>
      </p:sp>
    </p:spTree>
    <p:extLst>
      <p:ext uri="{BB962C8B-B14F-4D97-AF65-F5344CB8AC3E}">
        <p14:creationId xmlns:p14="http://schemas.microsoft.com/office/powerpoint/2010/main" val="50052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topological sort</a:t>
            </a:r>
            <a:r>
              <a:rPr lang="en-US" dirty="0"/>
              <a:t> gives an ordering of the tasks such that all tasks are completed in dependency ordering</a:t>
            </a:r>
          </a:p>
          <a:p>
            <a:r>
              <a:rPr lang="en-US" dirty="0"/>
              <a:t>In other words, no task is attempted before its prerequisite tasks have been done</a:t>
            </a:r>
          </a:p>
          <a:p>
            <a:r>
              <a:rPr lang="en-US" dirty="0"/>
              <a:t>There are usually multiple legal topological sorts for a given DAG</a:t>
            </a:r>
          </a:p>
        </p:txBody>
      </p:sp>
    </p:spTree>
    <p:extLst>
      <p:ext uri="{BB962C8B-B14F-4D97-AF65-F5344CB8AC3E}">
        <p14:creationId xmlns:p14="http://schemas.microsoft.com/office/powerpoint/2010/main" val="226641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9601200" cy="5029200"/>
          </a:xfrm>
        </p:spPr>
        <p:txBody>
          <a:bodyPr>
            <a:normAutofit/>
          </a:bodyPr>
          <a:lstStyle/>
          <a:p>
            <a:r>
              <a:rPr lang="en-US" dirty="0"/>
              <a:t>Give a topological sort for the following DAG: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F I C G K D J E H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648200" y="2387226"/>
            <a:ext cx="3340100" cy="3632574"/>
            <a:chOff x="2895600" y="2286000"/>
            <a:chExt cx="3886200" cy="4152900"/>
          </a:xfrm>
        </p:grpSpPr>
        <p:cxnSp>
          <p:nvCxnSpPr>
            <p:cNvPr id="15" name="Straight Arrow Connector 14"/>
            <p:cNvCxnSpPr>
              <a:stCxn id="11" idx="4"/>
              <a:endCxn id="8" idx="0"/>
            </p:cNvCxnSpPr>
            <p:nvPr/>
          </p:nvCxnSpPr>
          <p:spPr>
            <a:xfrm>
              <a:off x="3200400" y="4038600"/>
              <a:ext cx="685800" cy="6096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" idx="5"/>
              <a:endCxn id="10" idx="1"/>
            </p:cNvCxnSpPr>
            <p:nvPr/>
          </p:nvCxnSpPr>
          <p:spPr>
            <a:xfrm>
              <a:off x="3415926" y="2806326"/>
              <a:ext cx="1156448" cy="13215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4"/>
              <a:endCxn id="6" idx="0"/>
            </p:cNvCxnSpPr>
            <p:nvPr/>
          </p:nvCxnSpPr>
          <p:spPr>
            <a:xfrm flipH="1">
              <a:off x="3441700" y="5257800"/>
              <a:ext cx="444500" cy="5334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4"/>
              <a:endCxn id="10" idx="0"/>
            </p:cNvCxnSpPr>
            <p:nvPr/>
          </p:nvCxnSpPr>
          <p:spPr>
            <a:xfrm>
              <a:off x="4724400" y="2895600"/>
              <a:ext cx="63500" cy="11430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2" idx="5"/>
              <a:endCxn id="9" idx="1"/>
            </p:cNvCxnSpPr>
            <p:nvPr/>
          </p:nvCxnSpPr>
          <p:spPr>
            <a:xfrm>
              <a:off x="4939926" y="2806326"/>
              <a:ext cx="1321548" cy="10929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3" idx="4"/>
              <a:endCxn id="7" idx="0"/>
            </p:cNvCxnSpPr>
            <p:nvPr/>
          </p:nvCxnSpPr>
          <p:spPr>
            <a:xfrm flipH="1">
              <a:off x="5715000" y="2895600"/>
              <a:ext cx="228600" cy="19050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4" idx="4"/>
              <a:endCxn id="11" idx="0"/>
            </p:cNvCxnSpPr>
            <p:nvPr/>
          </p:nvCxnSpPr>
          <p:spPr>
            <a:xfrm>
              <a:off x="3200400" y="2895600"/>
              <a:ext cx="0" cy="5334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0" idx="4"/>
              <a:endCxn id="5" idx="0"/>
            </p:cNvCxnSpPr>
            <p:nvPr/>
          </p:nvCxnSpPr>
          <p:spPr>
            <a:xfrm>
              <a:off x="4787900" y="4648200"/>
              <a:ext cx="12700" cy="11811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3"/>
              <a:endCxn id="5" idx="7"/>
            </p:cNvCxnSpPr>
            <p:nvPr/>
          </p:nvCxnSpPr>
          <p:spPr>
            <a:xfrm flipH="1">
              <a:off x="5016126" y="5320926"/>
              <a:ext cx="483348" cy="5976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2" idx="5"/>
              <a:endCxn id="7" idx="1"/>
            </p:cNvCxnSpPr>
            <p:nvPr/>
          </p:nvCxnSpPr>
          <p:spPr>
            <a:xfrm>
              <a:off x="4939926" y="2806326"/>
              <a:ext cx="559548" cy="20835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5"/>
              <a:endCxn id="5" idx="1"/>
            </p:cNvCxnSpPr>
            <p:nvPr/>
          </p:nvCxnSpPr>
          <p:spPr>
            <a:xfrm>
              <a:off x="4101726" y="5168526"/>
              <a:ext cx="483348" cy="7500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28956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4495800" y="58293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H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136900" y="57912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E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410200" y="48006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J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46482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172200" y="3810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K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483100" y="40386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G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44196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F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6388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325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list </a:t>
            </a:r>
            <a:r>
              <a:rPr lang="en-US" b="1" i="1" dirty="0"/>
              <a:t>L</a:t>
            </a:r>
          </a:p>
          <a:p>
            <a:r>
              <a:rPr lang="en-US" dirty="0"/>
              <a:t>Add all nodes with no incoming edges into set </a:t>
            </a:r>
            <a:r>
              <a:rPr lang="en-US" b="1" i="1" dirty="0"/>
              <a:t>S</a:t>
            </a:r>
          </a:p>
          <a:p>
            <a:r>
              <a:rPr lang="en-US" dirty="0"/>
              <a:t>While </a:t>
            </a:r>
            <a:r>
              <a:rPr lang="en-US" b="1" i="1" dirty="0"/>
              <a:t>S</a:t>
            </a:r>
            <a:r>
              <a:rPr lang="en-US" dirty="0"/>
              <a:t> is not empty</a:t>
            </a:r>
          </a:p>
          <a:p>
            <a:pPr lvl="1"/>
            <a:r>
              <a:rPr lang="en-US" dirty="0"/>
              <a:t>Remove a node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L</a:t>
            </a:r>
          </a:p>
          <a:p>
            <a:pPr lvl="1"/>
            <a:r>
              <a:rPr lang="en-US" dirty="0"/>
              <a:t>For each node </a:t>
            </a:r>
            <a:r>
              <a:rPr lang="en-US" b="1" i="1" dirty="0"/>
              <a:t>v</a:t>
            </a:r>
            <a:r>
              <a:rPr lang="en-US" dirty="0"/>
              <a:t> with an edge </a:t>
            </a:r>
            <a:r>
              <a:rPr lang="en-US" b="1" i="1" dirty="0"/>
              <a:t>e</a:t>
            </a:r>
            <a:r>
              <a:rPr lang="en-US" dirty="0"/>
              <a:t> from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v</a:t>
            </a:r>
          </a:p>
          <a:p>
            <a:pPr lvl="2"/>
            <a:r>
              <a:rPr lang="en-US" dirty="0"/>
              <a:t>Remove edge </a:t>
            </a:r>
            <a:r>
              <a:rPr lang="en-US" b="1" i="1" dirty="0"/>
              <a:t>e</a:t>
            </a:r>
            <a:r>
              <a:rPr lang="en-US" dirty="0"/>
              <a:t> from the graph</a:t>
            </a:r>
          </a:p>
          <a:p>
            <a:pPr lvl="2"/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has no other incoming edges, add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r>
              <a:rPr lang="en-US" dirty="0"/>
              <a:t>If the graph still has edges</a:t>
            </a:r>
          </a:p>
          <a:p>
            <a:pPr lvl="1"/>
            <a:r>
              <a:rPr lang="en-US" dirty="0"/>
              <a:t>Print "Error!  Graph has a cycle"</a:t>
            </a:r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Return </a:t>
            </a:r>
            <a:r>
              <a:rPr lang="en-US" b="1" i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9257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</a:t>
            </a:r>
          </a:p>
        </p:txBody>
      </p:sp>
    </p:spTree>
    <p:extLst>
      <p:ext uri="{BB962C8B-B14F-4D97-AF65-F5344CB8AC3E}">
        <p14:creationId xmlns:p14="http://schemas.microsoft.com/office/powerpoint/2010/main" val="810809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graph?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Connected for an undirected graph:</a:t>
            </a:r>
          </a:p>
          <a:p>
            <a:pPr>
              <a:buNone/>
            </a:pPr>
            <a:r>
              <a:rPr lang="en-US" dirty="0"/>
              <a:t>	There is a path from every node to every other node</a:t>
            </a:r>
          </a:p>
          <a:p>
            <a:r>
              <a:rPr lang="en-US" dirty="0"/>
              <a:t>How can we determine if a graph is connected?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2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to the rescue again!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Startup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the number of all nodes to 0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Pick an arbitrary node </a:t>
            </a:r>
            <a:r>
              <a:rPr lang="en-US" b="1" i="1" dirty="0"/>
              <a:t>u</a:t>
            </a:r>
            <a:r>
              <a:rPr lang="en-US" dirty="0"/>
              <a:t> and run DFS(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dirty="0"/>
              <a:t>1 )</a:t>
            </a:r>
          </a:p>
          <a:p>
            <a:r>
              <a:rPr lang="en-US" dirty="0"/>
              <a:t>DFS( node </a:t>
            </a:r>
            <a:r>
              <a:rPr lang="en-US" b="1" i="1" dirty="0"/>
              <a:t>v,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number(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 err="1"/>
              <a:t>i</a:t>
            </a:r>
            <a:r>
              <a:rPr lang="en-US" dirty="0"/>
              <a:t>++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For each node </a:t>
            </a:r>
            <a:r>
              <a:rPr lang="en-US" b="1" i="1" dirty="0"/>
              <a:t>u</a:t>
            </a:r>
            <a:r>
              <a:rPr lang="en-US" dirty="0"/>
              <a:t> adjacent to </a:t>
            </a:r>
            <a:r>
              <a:rPr lang="en-US" b="1" i="1" dirty="0"/>
              <a:t>v</a:t>
            </a:r>
          </a:p>
          <a:p>
            <a:pPr marL="1225296" lvl="2" indent="-457200">
              <a:buNone/>
            </a:pPr>
            <a:r>
              <a:rPr lang="en-US" dirty="0"/>
              <a:t>	If number(</a:t>
            </a:r>
            <a:r>
              <a:rPr lang="en-US" b="1" i="1" dirty="0"/>
              <a:t>u</a:t>
            </a:r>
            <a:r>
              <a:rPr lang="en-US" dirty="0"/>
              <a:t>) is 0</a:t>
            </a:r>
          </a:p>
          <a:p>
            <a:pPr marL="1490472" lvl="3" indent="-457200">
              <a:buNone/>
            </a:pPr>
            <a:r>
              <a:rPr lang="en-US" dirty="0"/>
              <a:t>	DFS(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</a:p>
          <a:p>
            <a:r>
              <a:rPr lang="en-US" dirty="0"/>
              <a:t>If any node has a number of 0, the graph is not connected</a:t>
            </a:r>
          </a:p>
        </p:txBody>
      </p:sp>
    </p:spTree>
    <p:extLst>
      <p:ext uri="{BB962C8B-B14F-4D97-AF65-F5344CB8AC3E}">
        <p14:creationId xmlns:p14="http://schemas.microsoft.com/office/powerpoint/2010/main" val="150899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Graph representations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lists</a:t>
            </a:r>
          </a:p>
          <a:p>
            <a:r>
              <a:rPr lang="en-US" dirty="0"/>
              <a:t>Depth-first search</a:t>
            </a:r>
          </a:p>
          <a:p>
            <a:r>
              <a:rPr lang="en-US" dirty="0"/>
              <a:t>Breadth-first search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Connected?</a:t>
            </a:r>
          </a:p>
        </p:txBody>
      </p:sp>
      <p:sp>
        <p:nvSpPr>
          <p:cNvPr id="4" name="Oval 3"/>
          <p:cNvSpPr/>
          <p:nvPr/>
        </p:nvSpPr>
        <p:spPr>
          <a:xfrm>
            <a:off x="2514600" y="31242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505200" y="4953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Oval 5"/>
          <p:cNvSpPr/>
          <p:nvPr/>
        </p:nvSpPr>
        <p:spPr>
          <a:xfrm>
            <a:off x="4953000" y="28956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5905500" y="4177343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8" name="Oval 7"/>
          <p:cNvSpPr/>
          <p:nvPr/>
        </p:nvSpPr>
        <p:spPr>
          <a:xfrm>
            <a:off x="5029200" y="6096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9" name="Oval 8"/>
          <p:cNvSpPr/>
          <p:nvPr/>
        </p:nvSpPr>
        <p:spPr>
          <a:xfrm>
            <a:off x="6400800" y="2173615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6096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1" name="Oval 10"/>
          <p:cNvSpPr/>
          <p:nvPr/>
        </p:nvSpPr>
        <p:spPr>
          <a:xfrm>
            <a:off x="8991600" y="41910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12" name="Oval 11"/>
          <p:cNvSpPr/>
          <p:nvPr/>
        </p:nvSpPr>
        <p:spPr>
          <a:xfrm>
            <a:off x="9258300" y="30099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cxnSp>
        <p:nvCxnSpPr>
          <p:cNvPr id="14" name="Straight Connector 13"/>
          <p:cNvCxnSpPr>
            <a:stCxn id="4" idx="4"/>
            <a:endCxn id="5" idx="1"/>
          </p:cNvCxnSpPr>
          <p:nvPr/>
        </p:nvCxnSpPr>
        <p:spPr>
          <a:xfrm rot="16200000" flipH="1">
            <a:off x="2495551" y="3943350"/>
            <a:ext cx="1373515" cy="8020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7"/>
            <a:endCxn id="6" idx="3"/>
          </p:cNvCxnSpPr>
          <p:nvPr/>
        </p:nvCxnSpPr>
        <p:spPr>
          <a:xfrm rot="5400000" flipH="1" flipV="1">
            <a:off x="3655685" y="3655685"/>
            <a:ext cx="1680230" cy="10706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6"/>
            <a:endCxn id="7" idx="2"/>
          </p:cNvCxnSpPr>
          <p:nvPr/>
        </p:nvCxnSpPr>
        <p:spPr>
          <a:xfrm>
            <a:off x="3048000" y="3390901"/>
            <a:ext cx="2857500" cy="1053143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7"/>
            <a:endCxn id="11" idx="3"/>
          </p:cNvCxnSpPr>
          <p:nvPr/>
        </p:nvCxnSpPr>
        <p:spPr>
          <a:xfrm rot="5400000" flipH="1" flipV="1">
            <a:off x="7884785" y="4989185"/>
            <a:ext cx="1527830" cy="8420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7"/>
            <a:endCxn id="33" idx="3"/>
          </p:cNvCxnSpPr>
          <p:nvPr/>
        </p:nvCxnSpPr>
        <p:spPr>
          <a:xfrm flipV="1">
            <a:off x="5484485" y="2207885"/>
            <a:ext cx="3610630" cy="39662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6"/>
            <a:endCxn id="9" idx="2"/>
          </p:cNvCxnSpPr>
          <p:nvPr/>
        </p:nvCxnSpPr>
        <p:spPr>
          <a:xfrm flipV="1">
            <a:off x="5486400" y="2440316"/>
            <a:ext cx="914400" cy="72198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0"/>
            <a:endCxn id="12" idx="3"/>
          </p:cNvCxnSpPr>
          <p:nvPr/>
        </p:nvCxnSpPr>
        <p:spPr>
          <a:xfrm flipV="1">
            <a:off x="8039101" y="3465186"/>
            <a:ext cx="1297315" cy="26308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2"/>
            <a:endCxn id="8" idx="6"/>
          </p:cNvCxnSpPr>
          <p:nvPr/>
        </p:nvCxnSpPr>
        <p:spPr>
          <a:xfrm flipH="1">
            <a:off x="5562600" y="4457700"/>
            <a:ext cx="3429000" cy="190500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7"/>
            <a:endCxn id="35" idx="2"/>
          </p:cNvCxnSpPr>
          <p:nvPr/>
        </p:nvCxnSpPr>
        <p:spPr>
          <a:xfrm flipV="1">
            <a:off x="6856086" y="2021216"/>
            <a:ext cx="805845" cy="2305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888792" y="5907415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cxnSp>
        <p:nvCxnSpPr>
          <p:cNvPr id="34" name="Straight Connector 33"/>
          <p:cNvCxnSpPr>
            <a:stCxn id="32" idx="1"/>
            <a:endCxn id="4" idx="5"/>
          </p:cNvCxnSpPr>
          <p:nvPr/>
        </p:nvCxnSpPr>
        <p:spPr>
          <a:xfrm flipH="1" flipV="1">
            <a:off x="2969885" y="3579486"/>
            <a:ext cx="3997022" cy="240604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7661930" y="1754515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37" name="Straight Connector 36"/>
          <p:cNvCxnSpPr>
            <a:stCxn id="29" idx="6"/>
            <a:endCxn id="12" idx="1"/>
          </p:cNvCxnSpPr>
          <p:nvPr/>
        </p:nvCxnSpPr>
        <p:spPr>
          <a:xfrm flipV="1">
            <a:off x="5905501" y="3088016"/>
            <a:ext cx="3430915" cy="72198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497716" y="5183515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29" name="Oval 28"/>
          <p:cNvSpPr/>
          <p:nvPr/>
        </p:nvSpPr>
        <p:spPr>
          <a:xfrm>
            <a:off x="5372100" y="35433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31" name="Oval 30"/>
          <p:cNvSpPr/>
          <p:nvPr/>
        </p:nvSpPr>
        <p:spPr>
          <a:xfrm>
            <a:off x="7620000" y="4190043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33" name="Oval 32"/>
          <p:cNvSpPr/>
          <p:nvPr/>
        </p:nvSpPr>
        <p:spPr>
          <a:xfrm>
            <a:off x="9017000" y="1752600"/>
            <a:ext cx="533400" cy="5334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cxnSp>
        <p:nvCxnSpPr>
          <p:cNvPr id="36" name="Straight Connector 35"/>
          <p:cNvCxnSpPr>
            <a:stCxn id="29" idx="7"/>
            <a:endCxn id="33" idx="2"/>
          </p:cNvCxnSpPr>
          <p:nvPr/>
        </p:nvCxnSpPr>
        <p:spPr>
          <a:xfrm flipV="1">
            <a:off x="5827386" y="2019301"/>
            <a:ext cx="3189615" cy="1602115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1" idx="0"/>
            <a:endCxn id="33" idx="4"/>
          </p:cNvCxnSpPr>
          <p:nvPr/>
        </p:nvCxnSpPr>
        <p:spPr>
          <a:xfrm flipV="1">
            <a:off x="7886700" y="2286001"/>
            <a:ext cx="1397000" cy="1904043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7" idx="6"/>
            <a:endCxn id="31" idx="2"/>
          </p:cNvCxnSpPr>
          <p:nvPr/>
        </p:nvCxnSpPr>
        <p:spPr>
          <a:xfrm flipV="1">
            <a:off x="5031116" y="4456743"/>
            <a:ext cx="2588884" cy="993472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3"/>
            <a:endCxn id="27" idx="0"/>
          </p:cNvCxnSpPr>
          <p:nvPr/>
        </p:nvCxnSpPr>
        <p:spPr>
          <a:xfrm flipH="1">
            <a:off x="4764417" y="3998585"/>
            <a:ext cx="685799" cy="1184930"/>
          </a:xfrm>
          <a:prstGeom prst="line">
            <a:avLst/>
          </a:prstGeom>
          <a:ln w="38100" cmpd="sng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078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Connected components are the parts of the graph that are connected to each other</a:t>
            </a:r>
          </a:p>
          <a:p>
            <a:r>
              <a:rPr lang="en-US" dirty="0"/>
              <a:t>In a connected graph, the whole graph forms a connected component</a:t>
            </a:r>
          </a:p>
          <a:p>
            <a:r>
              <a:rPr lang="en-US" dirty="0"/>
              <a:t>In a graph that is not entirely connected, how do we find connected components?</a:t>
            </a:r>
          </a:p>
          <a:p>
            <a:r>
              <a:rPr lang="en-US" b="1" dirty="0"/>
              <a:t>DFS again!</a:t>
            </a:r>
          </a:p>
          <a:p>
            <a:pPr lvl="1"/>
            <a:r>
              <a:rPr lang="en-US" dirty="0"/>
              <a:t>We run DFS on every unmarked node and mark all nodes with a number count</a:t>
            </a:r>
          </a:p>
          <a:p>
            <a:pPr lvl="1"/>
            <a:r>
              <a:rPr lang="en-US" dirty="0"/>
              <a:t>Each time DFS completes, we increment count and start DFS on the next unmarked node</a:t>
            </a:r>
          </a:p>
          <a:p>
            <a:pPr lvl="1"/>
            <a:r>
              <a:rPr lang="en-US" dirty="0"/>
              <a:t>All nodes with the same value are in a connected component</a:t>
            </a:r>
          </a:p>
        </p:txBody>
      </p:sp>
    </p:spTree>
    <p:extLst>
      <p:ext uri="{BB962C8B-B14F-4D97-AF65-F5344CB8AC3E}">
        <p14:creationId xmlns:p14="http://schemas.microsoft.com/office/powerpoint/2010/main" val="219863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Weakly connected directed graph:</a:t>
            </a:r>
          </a:p>
          <a:p>
            <a:pPr>
              <a:buNone/>
            </a:pPr>
            <a:r>
              <a:rPr lang="en-US" dirty="0"/>
              <a:t>	If the graph is connected when you make all the edges undirected</a:t>
            </a:r>
          </a:p>
          <a:p>
            <a:r>
              <a:rPr lang="en-US" b="1" dirty="0"/>
              <a:t>Strongly connected directed graph:</a:t>
            </a:r>
          </a:p>
          <a:p>
            <a:pPr>
              <a:buNone/>
            </a:pPr>
            <a:r>
              <a:rPr lang="en-US" dirty="0"/>
              <a:t>	If for every pair of nodes, there is a path between them in both directions</a:t>
            </a:r>
          </a:p>
        </p:txBody>
      </p:sp>
    </p:spTree>
    <p:extLst>
      <p:ext uri="{BB962C8B-B14F-4D97-AF65-F5344CB8AC3E}">
        <p14:creationId xmlns:p14="http://schemas.microsoft.com/office/powerpoint/2010/main" val="3813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of strong 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Components of a directed graph can be </a:t>
            </a:r>
            <a:r>
              <a:rPr lang="en-US" b="1" dirty="0"/>
              <a:t>strongly connected</a:t>
            </a:r>
          </a:p>
          <a:p>
            <a:r>
              <a:rPr lang="en-US" dirty="0"/>
              <a:t>A strongly connected component is a </a:t>
            </a:r>
            <a:r>
              <a:rPr lang="en-US" dirty="0" err="1"/>
              <a:t>subgraph</a:t>
            </a:r>
            <a:r>
              <a:rPr lang="en-US" dirty="0"/>
              <a:t> such that all its nodes are strongly connected</a:t>
            </a:r>
          </a:p>
          <a:p>
            <a:r>
              <a:rPr lang="en-US" dirty="0"/>
              <a:t>To find strongly connected components, we can use a special DFS</a:t>
            </a:r>
          </a:p>
          <a:p>
            <a:r>
              <a:rPr lang="en-US" dirty="0"/>
              <a:t>It includes the notion of a predecessor node, which is the lowest numbered node in the DFS that can reach a particular node</a:t>
            </a:r>
          </a:p>
          <a:p>
            <a:r>
              <a:rPr lang="en-US" dirty="0"/>
              <a:t>There's an algorithm for it, but it's more complicated than we want to get into</a:t>
            </a:r>
          </a:p>
        </p:txBody>
      </p:sp>
    </p:spTree>
    <p:extLst>
      <p:ext uri="{BB962C8B-B14F-4D97-AF65-F5344CB8AC3E}">
        <p14:creationId xmlns:p14="http://schemas.microsoft.com/office/powerpoint/2010/main" val="283526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</p:txBody>
      </p:sp>
    </p:spTree>
    <p:extLst>
      <p:ext uri="{BB962C8B-B14F-4D97-AF65-F5344CB8AC3E}">
        <p14:creationId xmlns:p14="http://schemas.microsoft.com/office/powerpoint/2010/main" val="82384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airline has to stop running direct flights between some cities</a:t>
            </a:r>
          </a:p>
          <a:p>
            <a:r>
              <a:rPr lang="en-US" dirty="0"/>
              <a:t>But, it still wants to be able to reach all the cities that it can now</a:t>
            </a:r>
          </a:p>
          <a:p>
            <a:r>
              <a:rPr lang="en-US" dirty="0"/>
              <a:t>What’s the set of flights with the lowest total cost that will keep all cities connected?</a:t>
            </a:r>
          </a:p>
          <a:p>
            <a:r>
              <a:rPr lang="en-US" dirty="0"/>
              <a:t>Essentially, what’s the lowest cost tree that keeps the graph connected?</a:t>
            </a:r>
          </a:p>
        </p:txBody>
      </p:sp>
    </p:spTree>
    <p:extLst>
      <p:ext uri="{BB962C8B-B14F-4D97-AF65-F5344CB8AC3E}">
        <p14:creationId xmlns:p14="http://schemas.microsoft.com/office/powerpoint/2010/main" val="173243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tree is called the </a:t>
            </a:r>
            <a:r>
              <a:rPr lang="en-US" b="1" dirty="0"/>
              <a:t>minimum spanning tree</a:t>
            </a:r>
            <a:r>
              <a:rPr lang="en-US" dirty="0"/>
              <a:t> or MST</a:t>
            </a:r>
          </a:p>
          <a:p>
            <a:r>
              <a:rPr lang="en-US" dirty="0"/>
              <a:t>It has countless applications in graph problems</a:t>
            </a:r>
          </a:p>
          <a:p>
            <a:r>
              <a:rPr lang="en-US" dirty="0"/>
              <a:t>How do we find such a thing?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93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Start with two sets,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:</a:t>
            </a:r>
          </a:p>
          <a:p>
            <a:pPr lvl="1"/>
            <a:r>
              <a:rPr lang="en-US" b="1" i="1" dirty="0"/>
              <a:t>S</a:t>
            </a:r>
            <a:r>
              <a:rPr lang="en-US" dirty="0"/>
              <a:t> has the starting node in it</a:t>
            </a:r>
          </a:p>
          <a:p>
            <a:pPr lvl="1"/>
            <a:r>
              <a:rPr lang="en-US" b="1" i="1" dirty="0"/>
              <a:t>V</a:t>
            </a:r>
            <a:r>
              <a:rPr lang="en-US" dirty="0"/>
              <a:t> has everything else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the node </a:t>
            </a:r>
            <a:r>
              <a:rPr lang="en-US" b="1" i="1" dirty="0"/>
              <a:t>u</a:t>
            </a:r>
            <a:r>
              <a:rPr lang="en-US" dirty="0"/>
              <a:t> in </a:t>
            </a:r>
            <a:r>
              <a:rPr lang="en-US" b="1" i="1" dirty="0"/>
              <a:t>V</a:t>
            </a:r>
            <a:r>
              <a:rPr lang="en-US" dirty="0"/>
              <a:t> that is closest to any node in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Put the edge to </a:t>
            </a:r>
            <a:r>
              <a:rPr lang="en-US" b="1" i="1" dirty="0"/>
              <a:t>u</a:t>
            </a:r>
            <a:r>
              <a:rPr lang="en-US" dirty="0"/>
              <a:t> into the MST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is not empty, go back to Step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stCxn id="4" idx="6"/>
            <a:endCxn id="6" idx="2"/>
          </p:cNvCxnSpPr>
          <p:nvPr/>
        </p:nvCxnSpPr>
        <p:spPr>
          <a:xfrm>
            <a:off x="3962400" y="2362200"/>
            <a:ext cx="2057400" cy="91440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4"/>
            <a:endCxn id="10" idx="0"/>
          </p:cNvCxnSpPr>
          <p:nvPr/>
        </p:nvCxnSpPr>
        <p:spPr>
          <a:xfrm rot="5400000">
            <a:off x="2247900" y="4000500"/>
            <a:ext cx="2743200" cy="7620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6"/>
            <a:endCxn id="11" idx="3"/>
          </p:cNvCxnSpPr>
          <p:nvPr/>
        </p:nvCxnSpPr>
        <p:spPr>
          <a:xfrm flipV="1">
            <a:off x="3886200" y="4635126"/>
            <a:ext cx="1079874" cy="107987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"/>
            <a:endCxn id="4" idx="5"/>
          </p:cNvCxnSpPr>
          <p:nvPr/>
        </p:nvCxnSpPr>
        <p:spPr>
          <a:xfrm rot="16200000" flipV="1">
            <a:off x="3606426" y="2844426"/>
            <a:ext cx="1626348" cy="10929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7"/>
            <a:endCxn id="6" idx="3"/>
          </p:cNvCxnSpPr>
          <p:nvPr/>
        </p:nvCxnSpPr>
        <p:spPr>
          <a:xfrm rot="5400000" flipH="1" flipV="1">
            <a:off x="5397126" y="3492126"/>
            <a:ext cx="711948" cy="7119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5"/>
            <a:endCxn id="7" idx="1"/>
          </p:cNvCxnSpPr>
          <p:nvPr/>
        </p:nvCxnSpPr>
        <p:spPr>
          <a:xfrm rot="16200000" flipH="1">
            <a:off x="5244726" y="4787526"/>
            <a:ext cx="940548" cy="6357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0"/>
            <a:endCxn id="6" idx="4"/>
          </p:cNvCxnSpPr>
          <p:nvPr/>
        </p:nvCxnSpPr>
        <p:spPr>
          <a:xfrm rot="5400000" flipH="1" flipV="1">
            <a:off x="5334000" y="4495800"/>
            <a:ext cx="1905000" cy="7620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7" idx="7"/>
            <a:endCxn id="8" idx="3"/>
          </p:cNvCxnSpPr>
          <p:nvPr/>
        </p:nvCxnSpPr>
        <p:spPr>
          <a:xfrm rot="5400000" flipH="1" flipV="1">
            <a:off x="6692526" y="4406526"/>
            <a:ext cx="940548" cy="13977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2"/>
            <a:endCxn id="6" idx="5"/>
          </p:cNvCxnSpPr>
          <p:nvPr/>
        </p:nvCxnSpPr>
        <p:spPr>
          <a:xfrm rot="10800000">
            <a:off x="6540126" y="3492126"/>
            <a:ext cx="1232274" cy="92747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7"/>
            <a:endCxn id="9" idx="4"/>
          </p:cNvCxnSpPr>
          <p:nvPr/>
        </p:nvCxnSpPr>
        <p:spPr>
          <a:xfrm rot="5400000" flipH="1" flipV="1">
            <a:off x="7873626" y="3238500"/>
            <a:ext cx="1384674" cy="54647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6"/>
            <a:endCxn id="9" idx="2"/>
          </p:cNvCxnSpPr>
          <p:nvPr/>
        </p:nvCxnSpPr>
        <p:spPr>
          <a:xfrm flipV="1">
            <a:off x="6629400" y="2514600"/>
            <a:ext cx="1905000" cy="76200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4" idx="7"/>
            <a:endCxn id="9" idx="1"/>
          </p:cNvCxnSpPr>
          <p:nvPr/>
        </p:nvCxnSpPr>
        <p:spPr>
          <a:xfrm rot="16200000" flipH="1">
            <a:off x="6172200" y="-152400"/>
            <a:ext cx="152400" cy="47505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3352800" y="20574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6019800" y="29718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5943600" y="54864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</a:t>
            </a:r>
          </a:p>
        </p:txBody>
      </p:sp>
      <p:sp>
        <p:nvSpPr>
          <p:cNvPr id="8" name="Oval 7"/>
          <p:cNvSpPr/>
          <p:nvPr/>
        </p:nvSpPr>
        <p:spPr>
          <a:xfrm>
            <a:off x="7772400" y="4114800"/>
            <a:ext cx="6096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534400" y="22098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276600" y="54102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11" name="Oval 10"/>
          <p:cNvSpPr/>
          <p:nvPr/>
        </p:nvSpPr>
        <p:spPr>
          <a:xfrm>
            <a:off x="4876800" y="4114800"/>
            <a:ext cx="609600" cy="609600"/>
          </a:xfrm>
          <a:prstGeom prst="ellipse">
            <a:avLst/>
          </a:prstGeom>
          <a:ln w="38100" cmpd="sng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96000" y="15240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9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763000" y="3505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62800" y="51816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239000" y="3505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10400" y="2438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81600" y="23622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48200" y="3200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638800" y="395793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24600" y="43434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57800" y="49530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114800" y="45720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24200" y="38100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71635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Naïve implementation with an adjacency matrix</a:t>
            </a:r>
          </a:p>
          <a:p>
            <a:pPr lvl="1"/>
            <a:r>
              <a:rPr lang="en-US" dirty="0"/>
              <a:t>O(|</a:t>
            </a:r>
            <a:r>
              <a:rPr lang="en-US" b="1" i="1" dirty="0"/>
              <a:t>V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Adjacency lists with binary heap</a:t>
            </a:r>
          </a:p>
          <a:p>
            <a:pPr lvl="1"/>
            <a:r>
              <a:rPr lang="en-US" dirty="0"/>
              <a:t>O(|</a:t>
            </a:r>
            <a:r>
              <a:rPr lang="en-US" b="1" i="1" dirty="0"/>
              <a:t>E</a:t>
            </a:r>
            <a:r>
              <a:rPr lang="en-US" dirty="0"/>
              <a:t>| log |</a:t>
            </a:r>
            <a:r>
              <a:rPr lang="en-US" b="1" i="1" dirty="0"/>
              <a:t>V</a:t>
            </a:r>
            <a:r>
              <a:rPr lang="en-US" dirty="0"/>
              <a:t>|)</a:t>
            </a:r>
          </a:p>
          <a:p>
            <a:r>
              <a:rPr lang="en-US" dirty="0"/>
              <a:t>Adjacency lists with Fibonacci heap</a:t>
            </a:r>
          </a:p>
          <a:p>
            <a:pPr lvl="1"/>
            <a:r>
              <a:rPr lang="en-US" dirty="0"/>
              <a:t>O(|</a:t>
            </a:r>
            <a:r>
              <a:rPr lang="en-US" b="1" i="1" dirty="0"/>
              <a:t>E</a:t>
            </a:r>
            <a:r>
              <a:rPr lang="en-US" dirty="0"/>
              <a:t>| + |</a:t>
            </a:r>
            <a:r>
              <a:rPr lang="en-US" b="1" i="1" dirty="0"/>
              <a:t>V</a:t>
            </a:r>
            <a:r>
              <a:rPr lang="en-US" dirty="0"/>
              <a:t>| log |</a:t>
            </a:r>
            <a:r>
              <a:rPr lang="en-US" b="1" i="1" dirty="0"/>
              <a:t>V</a:t>
            </a:r>
            <a:r>
              <a:rPr lang="en-US" dirty="0"/>
              <a:t>|)</a:t>
            </a:r>
          </a:p>
        </p:txBody>
      </p:sp>
    </p:spTree>
    <p:extLst>
      <p:ext uri="{BB962C8B-B14F-4D97-AF65-F5344CB8AC3E}">
        <p14:creationId xmlns:p14="http://schemas.microsoft.com/office/powerpoint/2010/main" val="92277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 practice</a:t>
            </a:r>
          </a:p>
        </p:txBody>
      </p:sp>
      <p:sp>
        <p:nvSpPr>
          <p:cNvPr id="4" name="Oval 3"/>
          <p:cNvSpPr/>
          <p:nvPr/>
        </p:nvSpPr>
        <p:spPr>
          <a:xfrm>
            <a:off x="2340097" y="195733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9410700" y="617088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6" name="Oval 5"/>
          <p:cNvSpPr/>
          <p:nvPr/>
        </p:nvSpPr>
        <p:spPr>
          <a:xfrm>
            <a:off x="9677400" y="1953808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7" name="Oval 6"/>
          <p:cNvSpPr/>
          <p:nvPr/>
        </p:nvSpPr>
        <p:spPr>
          <a:xfrm>
            <a:off x="4282581" y="432742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4328254" y="177677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378197" y="362822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Oval 9"/>
          <p:cNvSpPr/>
          <p:nvPr/>
        </p:nvSpPr>
        <p:spPr>
          <a:xfrm>
            <a:off x="6163101" y="453807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</a:t>
            </a:r>
          </a:p>
        </p:txBody>
      </p:sp>
      <p:sp>
        <p:nvSpPr>
          <p:cNvPr id="12" name="Oval 11"/>
          <p:cNvSpPr/>
          <p:nvPr/>
        </p:nvSpPr>
        <p:spPr>
          <a:xfrm>
            <a:off x="5514264" y="241622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1981200" y="598229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661483" y="383294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15" name="Oval 14"/>
          <p:cNvSpPr/>
          <p:nvPr/>
        </p:nvSpPr>
        <p:spPr>
          <a:xfrm>
            <a:off x="4344460" y="614784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K</a:t>
            </a:r>
          </a:p>
        </p:txBody>
      </p:sp>
      <p:sp>
        <p:nvSpPr>
          <p:cNvPr id="16" name="Oval 15"/>
          <p:cNvSpPr/>
          <p:nvPr/>
        </p:nvSpPr>
        <p:spPr>
          <a:xfrm>
            <a:off x="7381164" y="2296163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cxnSp>
        <p:nvCxnSpPr>
          <p:cNvPr id="18" name="Straight Connector 17"/>
          <p:cNvCxnSpPr>
            <a:stCxn id="8" idx="4"/>
            <a:endCxn id="7" idx="0"/>
          </p:cNvCxnSpPr>
          <p:nvPr/>
        </p:nvCxnSpPr>
        <p:spPr>
          <a:xfrm flipH="1">
            <a:off x="4549282" y="2310171"/>
            <a:ext cx="45673" cy="20172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6"/>
            <a:endCxn id="8" idx="2"/>
          </p:cNvCxnSpPr>
          <p:nvPr/>
        </p:nvCxnSpPr>
        <p:spPr>
          <a:xfrm flipV="1">
            <a:off x="2873498" y="2043471"/>
            <a:ext cx="1454757" cy="1805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6"/>
            <a:endCxn id="7" idx="2"/>
          </p:cNvCxnSpPr>
          <p:nvPr/>
        </p:nvCxnSpPr>
        <p:spPr>
          <a:xfrm>
            <a:off x="2911597" y="3894925"/>
            <a:ext cx="1370984" cy="6992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15" idx="0"/>
          </p:cNvCxnSpPr>
          <p:nvPr/>
        </p:nvCxnSpPr>
        <p:spPr>
          <a:xfrm>
            <a:off x="4549282" y="4860829"/>
            <a:ext cx="61879" cy="12870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3"/>
            <a:endCxn id="13" idx="7"/>
          </p:cNvCxnSpPr>
          <p:nvPr/>
        </p:nvCxnSpPr>
        <p:spPr>
          <a:xfrm flipH="1">
            <a:off x="2436486" y="4782714"/>
            <a:ext cx="1924211" cy="1277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2" idx="3"/>
            <a:endCxn id="7" idx="7"/>
          </p:cNvCxnSpPr>
          <p:nvPr/>
        </p:nvCxnSpPr>
        <p:spPr>
          <a:xfrm flipH="1">
            <a:off x="4737867" y="2871508"/>
            <a:ext cx="854513" cy="1534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15" idx="7"/>
          </p:cNvCxnSpPr>
          <p:nvPr/>
        </p:nvCxnSpPr>
        <p:spPr>
          <a:xfrm flipH="1">
            <a:off x="4799746" y="4993360"/>
            <a:ext cx="1441471" cy="12326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6"/>
            <a:endCxn id="16" idx="2"/>
          </p:cNvCxnSpPr>
          <p:nvPr/>
        </p:nvCxnSpPr>
        <p:spPr>
          <a:xfrm flipV="1">
            <a:off x="6047664" y="2562864"/>
            <a:ext cx="1333500" cy="1200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4"/>
            <a:endCxn id="5" idx="7"/>
          </p:cNvCxnSpPr>
          <p:nvPr/>
        </p:nvCxnSpPr>
        <p:spPr>
          <a:xfrm flipH="1">
            <a:off x="9865986" y="2487209"/>
            <a:ext cx="78115" cy="37617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5"/>
            <a:endCxn id="5" idx="0"/>
          </p:cNvCxnSpPr>
          <p:nvPr/>
        </p:nvCxnSpPr>
        <p:spPr>
          <a:xfrm>
            <a:off x="8116768" y="4288226"/>
            <a:ext cx="1560632" cy="18826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4"/>
            <a:endCxn id="10" idx="0"/>
          </p:cNvCxnSpPr>
          <p:nvPr/>
        </p:nvCxnSpPr>
        <p:spPr>
          <a:xfrm>
            <a:off x="5780965" y="2949622"/>
            <a:ext cx="648837" cy="1588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5"/>
            <a:endCxn id="5" idx="1"/>
          </p:cNvCxnSpPr>
          <p:nvPr/>
        </p:nvCxnSpPr>
        <p:spPr>
          <a:xfrm>
            <a:off x="6618387" y="4993359"/>
            <a:ext cx="2870429" cy="12556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6"/>
            <a:endCxn id="6" idx="3"/>
          </p:cNvCxnSpPr>
          <p:nvPr/>
        </p:nvCxnSpPr>
        <p:spPr>
          <a:xfrm flipV="1">
            <a:off x="8194883" y="2409094"/>
            <a:ext cx="1560632" cy="1690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6" idx="6"/>
            <a:endCxn id="6" idx="2"/>
          </p:cNvCxnSpPr>
          <p:nvPr/>
        </p:nvCxnSpPr>
        <p:spPr>
          <a:xfrm flipV="1">
            <a:off x="7914564" y="2220509"/>
            <a:ext cx="1762836" cy="3423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9" idx="4"/>
            <a:endCxn id="13" idx="0"/>
          </p:cNvCxnSpPr>
          <p:nvPr/>
        </p:nvCxnSpPr>
        <p:spPr>
          <a:xfrm flipH="1">
            <a:off x="2247901" y="4161625"/>
            <a:ext cx="396997" cy="18206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" idx="4"/>
            <a:endCxn id="9" idx="0"/>
          </p:cNvCxnSpPr>
          <p:nvPr/>
        </p:nvCxnSpPr>
        <p:spPr>
          <a:xfrm>
            <a:off x="2606797" y="2490732"/>
            <a:ext cx="38100" cy="11374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8" idx="6"/>
            <a:endCxn id="6" idx="1"/>
          </p:cNvCxnSpPr>
          <p:nvPr/>
        </p:nvCxnSpPr>
        <p:spPr>
          <a:xfrm flipV="1">
            <a:off x="4861655" y="2031924"/>
            <a:ext cx="4893861" cy="11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2"/>
            <a:endCxn id="15" idx="6"/>
          </p:cNvCxnSpPr>
          <p:nvPr/>
        </p:nvCxnSpPr>
        <p:spPr>
          <a:xfrm flipH="1" flipV="1">
            <a:off x="4877860" y="6414550"/>
            <a:ext cx="4532840" cy="230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2" idx="5"/>
            <a:endCxn id="14" idx="2"/>
          </p:cNvCxnSpPr>
          <p:nvPr/>
        </p:nvCxnSpPr>
        <p:spPr>
          <a:xfrm>
            <a:off x="5969549" y="2871508"/>
            <a:ext cx="1691934" cy="1228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6" idx="4"/>
            <a:endCxn id="14" idx="0"/>
          </p:cNvCxnSpPr>
          <p:nvPr/>
        </p:nvCxnSpPr>
        <p:spPr>
          <a:xfrm>
            <a:off x="7647865" y="2829564"/>
            <a:ext cx="280319" cy="10033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0" idx="2"/>
            <a:endCxn id="7" idx="6"/>
          </p:cNvCxnSpPr>
          <p:nvPr/>
        </p:nvCxnSpPr>
        <p:spPr>
          <a:xfrm flipH="1" flipV="1">
            <a:off x="4815981" y="4594130"/>
            <a:ext cx="1347120" cy="2106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" idx="3"/>
            <a:endCxn id="9" idx="7"/>
          </p:cNvCxnSpPr>
          <p:nvPr/>
        </p:nvCxnSpPr>
        <p:spPr>
          <a:xfrm flipH="1">
            <a:off x="2833483" y="2232055"/>
            <a:ext cx="1572887" cy="1474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918604" y="324722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161001" y="278556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807948" y="4668235"/>
            <a:ext cx="60275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884590" y="38817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788024" y="504267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701417" y="58784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068122" y="518865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825006" y="30996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040514" y="149214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091244" y="314768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149686" y="2505136"/>
            <a:ext cx="5663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356510" y="537882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980660" y="46115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225886" y="162625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300492" y="298549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511973" y="342007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661856" y="351456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290236" y="41087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028742" y="5127105"/>
            <a:ext cx="5717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631316" y="25863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383916" y="236220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478156" y="367500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47963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Dijkstra's algorithm</a:t>
            </a:r>
          </a:p>
          <a:p>
            <a:r>
              <a:rPr lang="en-US" dirty="0"/>
              <a:t>Matching</a:t>
            </a:r>
          </a:p>
          <a:p>
            <a:r>
              <a:rPr lang="en-US" dirty="0"/>
              <a:t>Stable marriage</a:t>
            </a:r>
          </a:p>
          <a:p>
            <a:r>
              <a:rPr lang="en-US" dirty="0"/>
              <a:t>Euler paths </a:t>
            </a:r>
            <a:r>
              <a:rPr lang="en-US"/>
              <a:t>and tours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of the AI Task Force, I won't have my normal 1:45-2:45 office hours today</a:t>
            </a:r>
          </a:p>
          <a:p>
            <a:pPr lvl="1"/>
            <a:r>
              <a:rPr lang="en-US" b="1" dirty="0"/>
              <a:t>But! I will available from 1-1:45 instead</a:t>
            </a:r>
          </a:p>
          <a:p>
            <a:r>
              <a:rPr lang="en-US" dirty="0"/>
              <a:t>Keep working on Project 3</a:t>
            </a:r>
          </a:p>
          <a:p>
            <a:r>
              <a:rPr lang="en-US" dirty="0"/>
              <a:t>Finish Assignment 4</a:t>
            </a:r>
          </a:p>
          <a:p>
            <a:pPr lvl="1"/>
            <a:r>
              <a:rPr lang="en-US" b="1" dirty="0"/>
              <a:t>Due tonight!</a:t>
            </a:r>
          </a:p>
          <a:p>
            <a:r>
              <a:rPr lang="en-US" dirty="0"/>
              <a:t>Read sections 6.2 and 6.4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Detection</a:t>
            </a:r>
          </a:p>
        </p:txBody>
      </p:sp>
    </p:spTree>
    <p:extLst>
      <p:ext uri="{BB962C8B-B14F-4D97-AF65-F5344CB8AC3E}">
        <p14:creationId xmlns:p14="http://schemas.microsoft.com/office/powerpoint/2010/main" val="39899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spent a huge amount of time on trees in this class</a:t>
            </a:r>
          </a:p>
          <a:p>
            <a:r>
              <a:rPr lang="en-US" dirty="0"/>
              <a:t>Trees have many useful properties</a:t>
            </a:r>
          </a:p>
          <a:p>
            <a:r>
              <a:rPr lang="en-US" dirty="0"/>
              <a:t>What is </a:t>
            </a:r>
            <a:r>
              <a:rPr lang="en-US"/>
              <a:t>the important </a:t>
            </a:r>
            <a:r>
              <a:rPr lang="en-US" dirty="0"/>
              <a:t>difference between a tree and a graph?</a:t>
            </a:r>
          </a:p>
          <a:p>
            <a:r>
              <a:rPr lang="en-US" b="1" dirty="0">
                <a:solidFill>
                  <a:schemeClr val="accent2"/>
                </a:solidFill>
              </a:rPr>
              <a:t>Cycles</a:t>
            </a:r>
          </a:p>
          <a:p>
            <a:pPr lvl="1"/>
            <a:r>
              <a:rPr lang="en-US" dirty="0"/>
              <a:t>Well, technically a tree is also connected</a:t>
            </a:r>
          </a:p>
        </p:txBody>
      </p:sp>
    </p:spTree>
    <p:extLst>
      <p:ext uri="{BB962C8B-B14F-4D97-AF65-F5344CB8AC3E}">
        <p14:creationId xmlns:p14="http://schemas.microsoft.com/office/powerpoint/2010/main" val="380013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 tree falls in the woods…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graph a tree?</a:t>
            </a:r>
          </a:p>
          <a:p>
            <a:r>
              <a:rPr lang="en-US" dirty="0"/>
              <a:t>It might be hard to tell</a:t>
            </a:r>
          </a:p>
          <a:p>
            <a:r>
              <a:rPr lang="en-US" dirty="0"/>
              <a:t>We need to come up with an algorithm for detecting any cycles within the possible tree</a:t>
            </a:r>
          </a:p>
          <a:p>
            <a:r>
              <a:rPr lang="en-US" dirty="0"/>
              <a:t>What can we use?</a:t>
            </a:r>
          </a:p>
          <a:p>
            <a:r>
              <a:rPr lang="en-US" b="1" dirty="0">
                <a:solidFill>
                  <a:schemeClr val="accent1"/>
                </a:solidFill>
              </a:rPr>
              <a:t>Depth First Search!</a:t>
            </a:r>
          </a:p>
        </p:txBody>
      </p:sp>
    </p:spTree>
    <p:extLst>
      <p:ext uri="{BB962C8B-B14F-4D97-AF65-F5344CB8AC3E}">
        <p14:creationId xmlns:p14="http://schemas.microsoft.com/office/powerpoint/2010/main" val="33576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detect 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Nodes all need some extra information, call it </a:t>
            </a:r>
            <a:r>
              <a:rPr lang="en-US" b="1" dirty="0"/>
              <a:t>number</a:t>
            </a:r>
          </a:p>
          <a:p>
            <a:r>
              <a:rPr lang="en-US" dirty="0"/>
              <a:t>Startup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the number of all nodes to 0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Pick an arbitrary node </a:t>
            </a:r>
            <a:r>
              <a:rPr lang="en-US" b="1" i="1" dirty="0"/>
              <a:t>u</a:t>
            </a:r>
            <a:r>
              <a:rPr lang="en-US" dirty="0"/>
              <a:t> and run Detect(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dirty="0"/>
              <a:t>1 )</a:t>
            </a:r>
          </a:p>
          <a:p>
            <a:r>
              <a:rPr lang="en-US" dirty="0"/>
              <a:t>Detect( node </a:t>
            </a:r>
            <a:r>
              <a:rPr lang="en-US" b="1" i="1" dirty="0"/>
              <a:t>v,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Set number(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 err="1"/>
              <a:t>i</a:t>
            </a:r>
            <a:r>
              <a:rPr lang="en-US" dirty="0"/>
              <a:t>++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For each node </a:t>
            </a:r>
            <a:r>
              <a:rPr lang="en-US" b="1" i="1" dirty="0"/>
              <a:t>u</a:t>
            </a:r>
            <a:r>
              <a:rPr lang="en-US" dirty="0"/>
              <a:t> adjacent to </a:t>
            </a:r>
            <a:r>
              <a:rPr lang="en-US" b="1" i="1" dirty="0"/>
              <a:t>v</a:t>
            </a:r>
          </a:p>
          <a:p>
            <a:pPr marL="1225296" lvl="2" indent="-457200">
              <a:buNone/>
            </a:pPr>
            <a:r>
              <a:rPr lang="en-US" dirty="0"/>
              <a:t>	If number(</a:t>
            </a:r>
            <a:r>
              <a:rPr lang="en-US" b="1" i="1" dirty="0"/>
              <a:t>u</a:t>
            </a:r>
            <a:r>
              <a:rPr lang="en-US" dirty="0"/>
              <a:t>) is 0</a:t>
            </a:r>
          </a:p>
          <a:p>
            <a:pPr marL="1490472" lvl="3" indent="-457200">
              <a:buNone/>
            </a:pPr>
            <a:r>
              <a:rPr lang="en-US" dirty="0"/>
              <a:t>	Detect( </a:t>
            </a:r>
            <a:r>
              <a:rPr lang="en-US" b="1" i="1" dirty="0"/>
              <a:t>u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)</a:t>
            </a:r>
          </a:p>
          <a:p>
            <a:pPr marL="1225296" lvl="2" indent="-457200">
              <a:buNone/>
            </a:pPr>
            <a:r>
              <a:rPr lang="en-US" dirty="0"/>
              <a:t>	Else</a:t>
            </a:r>
          </a:p>
          <a:p>
            <a:pPr marL="1490472" lvl="3" indent="-457200">
              <a:buNone/>
            </a:pPr>
            <a:r>
              <a:rPr lang="en-US" dirty="0"/>
              <a:t>	Print “Cycle found!”</a:t>
            </a:r>
          </a:p>
        </p:txBody>
      </p:sp>
    </p:spTree>
    <p:extLst>
      <p:ext uri="{BB962C8B-B14F-4D97-AF65-F5344CB8AC3E}">
        <p14:creationId xmlns:p14="http://schemas.microsoft.com/office/powerpoint/2010/main" val="1405979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2500</TotalTime>
  <Words>1151</Words>
  <Application>Microsoft Office PowerPoint</Application>
  <PresentationFormat>Widescreen</PresentationFormat>
  <Paragraphs>245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4</vt:lpstr>
      <vt:lpstr>Cycle Detection</vt:lpstr>
      <vt:lpstr>Trees</vt:lpstr>
      <vt:lpstr>When a tree falls in the woods…</vt:lpstr>
      <vt:lpstr>Cycle detect pseudocode</vt:lpstr>
      <vt:lpstr>Full cycle detection</vt:lpstr>
      <vt:lpstr>Is there a cycle?</vt:lpstr>
      <vt:lpstr>Topological Sort</vt:lpstr>
      <vt:lpstr>Directed acyclic graph</vt:lpstr>
      <vt:lpstr>Topological sort</vt:lpstr>
      <vt:lpstr>Topological sort</vt:lpstr>
      <vt:lpstr>Topological sort algorithm</vt:lpstr>
      <vt:lpstr>Connectivity</vt:lpstr>
      <vt:lpstr>Connected graph?</vt:lpstr>
      <vt:lpstr>DFS to the rescue again!</vt:lpstr>
      <vt:lpstr>Connected?</vt:lpstr>
      <vt:lpstr>Connected components</vt:lpstr>
      <vt:lpstr>Directed connectivity</vt:lpstr>
      <vt:lpstr>Short of strong connectivity</vt:lpstr>
      <vt:lpstr>Minimum Spanning Tree</vt:lpstr>
      <vt:lpstr>What if…</vt:lpstr>
      <vt:lpstr>Minimum spanning tree</vt:lpstr>
      <vt:lpstr>Prim's Algorithm</vt:lpstr>
      <vt:lpstr>MST Example</vt:lpstr>
      <vt:lpstr>Prim's algorithm running time</vt:lpstr>
      <vt:lpstr>MST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320</cp:revision>
  <dcterms:created xsi:type="dcterms:W3CDTF">2009-08-24T20:26:10Z</dcterms:created>
  <dcterms:modified xsi:type="dcterms:W3CDTF">2024-10-25T15:18:50Z</dcterms:modified>
</cp:coreProperties>
</file>